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59"/>
  </p:notesMasterIdLst>
  <p:handoutMasterIdLst>
    <p:handoutMasterId r:id="rId60"/>
  </p:handoutMasterIdLst>
  <p:sldIdLst>
    <p:sldId id="446" r:id="rId2"/>
    <p:sldId id="337" r:id="rId3"/>
    <p:sldId id="354" r:id="rId4"/>
    <p:sldId id="360" r:id="rId5"/>
    <p:sldId id="393" r:id="rId6"/>
    <p:sldId id="394" r:id="rId7"/>
    <p:sldId id="392" r:id="rId8"/>
    <p:sldId id="375" r:id="rId9"/>
    <p:sldId id="395" r:id="rId10"/>
    <p:sldId id="424" r:id="rId11"/>
    <p:sldId id="397" r:id="rId12"/>
    <p:sldId id="396" r:id="rId13"/>
    <p:sldId id="399" r:id="rId14"/>
    <p:sldId id="425" r:id="rId15"/>
    <p:sldId id="426" r:id="rId16"/>
    <p:sldId id="427" r:id="rId17"/>
    <p:sldId id="428" r:id="rId18"/>
    <p:sldId id="429" r:id="rId19"/>
    <p:sldId id="430" r:id="rId20"/>
    <p:sldId id="431" r:id="rId21"/>
    <p:sldId id="432" r:id="rId22"/>
    <p:sldId id="433" r:id="rId23"/>
    <p:sldId id="434" r:id="rId24"/>
    <p:sldId id="435" r:id="rId25"/>
    <p:sldId id="401" r:id="rId26"/>
    <p:sldId id="436" r:id="rId27"/>
    <p:sldId id="437" r:id="rId28"/>
    <p:sldId id="438" r:id="rId29"/>
    <p:sldId id="439" r:id="rId30"/>
    <p:sldId id="440" r:id="rId31"/>
    <p:sldId id="441" r:id="rId32"/>
    <p:sldId id="402" r:id="rId33"/>
    <p:sldId id="400" r:id="rId34"/>
    <p:sldId id="411" r:id="rId35"/>
    <p:sldId id="412" r:id="rId36"/>
    <p:sldId id="407" r:id="rId37"/>
    <p:sldId id="409" r:id="rId38"/>
    <p:sldId id="410" r:id="rId39"/>
    <p:sldId id="390" r:id="rId40"/>
    <p:sldId id="405" r:id="rId41"/>
    <p:sldId id="416" r:id="rId42"/>
    <p:sldId id="369" r:id="rId43"/>
    <p:sldId id="417" r:id="rId44"/>
    <p:sldId id="413" r:id="rId45"/>
    <p:sldId id="414" r:id="rId46"/>
    <p:sldId id="421" r:id="rId47"/>
    <p:sldId id="418" r:id="rId48"/>
    <p:sldId id="419" r:id="rId49"/>
    <p:sldId id="415" r:id="rId50"/>
    <p:sldId id="422" r:id="rId51"/>
    <p:sldId id="442" r:id="rId52"/>
    <p:sldId id="403" r:id="rId53"/>
    <p:sldId id="443" r:id="rId54"/>
    <p:sldId id="444" r:id="rId55"/>
    <p:sldId id="445" r:id="rId56"/>
    <p:sldId id="423" r:id="rId57"/>
    <p:sldId id="391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BFBFBF"/>
    <a:srgbClr val="C00000"/>
    <a:srgbClr val="FFCCCC"/>
    <a:srgbClr val="FF7C80"/>
    <a:srgbClr val="0000CC"/>
    <a:srgbClr val="FF9900"/>
    <a:srgbClr val="009900"/>
    <a:srgbClr val="FF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8579" autoAdjust="0"/>
  </p:normalViewPr>
  <p:slideViewPr>
    <p:cSldViewPr snapToGrid="0">
      <p:cViewPr varScale="1">
        <p:scale>
          <a:sx n="82" d="100"/>
          <a:sy n="82" d="100"/>
        </p:scale>
        <p:origin x="1675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FB1DC4-076A-4F9C-8341-8091C0148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6261CC-043C-433D-944D-4407B73B9F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F02696-6FB3-492C-A128-11E02F4A3317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5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261CC-043C-433D-944D-4407B73B9FA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6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5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9143984" cy="585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quarter" idx="10"/>
          </p:nvPr>
        </p:nvSpPr>
        <p:spPr>
          <a:xfrm>
            <a:off x="395470" y="919597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62217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19720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"/>
            <a:ext cx="9143998" cy="68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5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N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-19734"/>
            <a:ext cx="9143968" cy="58521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3429" y="6629400"/>
            <a:ext cx="3848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="0" dirty="0">
                <a:solidFill>
                  <a:srgbClr val="4747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Copyright Nanyang Technological University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>
          <a:xfrm>
            <a:off x="7268766" y="6611981"/>
            <a:ext cx="1752600" cy="2635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46D539D-DEC7-4435-BF19-E7719BE9AEE7}" type="slidenum">
              <a:rPr lang="en-US" altLang="en-US" sz="900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900" b="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6610350"/>
            <a:ext cx="9144000" cy="1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0"/>
          </p:nvPr>
        </p:nvSpPr>
        <p:spPr>
          <a:xfrm>
            <a:off x="152401" y="742211"/>
            <a:ext cx="8868966" cy="381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1707"/>
            <a:ext cx="9144000" cy="51583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" y="576072"/>
            <a:ext cx="9144000" cy="60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8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27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txStyles>
    <p:titleStyle>
      <a:lvl1pPr algn="ctr" defTabSz="684525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Verdana" panose="020B0604030504040204" pitchFamily="34" charset="0"/>
          <a:ea typeface="+mj-ea"/>
          <a:cs typeface="+mj-cs"/>
        </a:defRPr>
      </a:lvl1pPr>
      <a:lvl2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2pPr>
      <a:lvl3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3pPr>
      <a:lvl4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4pPr>
      <a:lvl5pPr algn="ctr" defTabSz="684525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5pPr>
      <a:lvl6pPr marL="342857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6pPr>
      <a:lvl7pPr marL="685715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7pPr>
      <a:lvl8pPr marL="1028573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8pPr>
      <a:lvl9pPr marL="1371430" algn="ctr" defTabSz="684525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Verdana" panose="020B0604030504040204" pitchFamily="34" charset="0"/>
        </a:defRPr>
      </a:lvl9pPr>
    </p:titleStyle>
    <p:bodyStyle>
      <a:lvl1pPr marL="255955" indent="-255955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55952" indent="-213097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855955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198810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541666" indent="-170240" algn="l" defTabSz="6845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1885668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6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7" indent="-171426" algn="l" defTabSz="68569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27000" y="2431973"/>
            <a:ext cx="9385300" cy="1994054"/>
          </a:xfrm>
          <a:prstGeom prst="rect">
            <a:avLst/>
          </a:prstGeom>
          <a:solidFill>
            <a:schemeClr val="tx1">
              <a:alpha val="20000"/>
            </a:schemeClr>
          </a:solidFill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endParaRPr lang="en-US" altLang="en-US" sz="135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778328" y="2671701"/>
            <a:ext cx="758734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MA2012 INTRODUCTION TO MECHATRONICS SYSTEMS DESIGN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18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Lecture 7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 Ang Wei Tech</a:t>
            </a:r>
            <a:endParaRPr lang="en-US" altLang="en-US" sz="1400" b="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928" y="5973054"/>
            <a:ext cx="79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</a:rPr>
              <a:t>College of 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School of Mechanical and Aerospace Engineering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C156C8-232E-4A20-9404-07BDB05F0FE5}"/>
              </a:ext>
            </a:extLst>
          </p:cNvPr>
          <p:cNvGrpSpPr/>
          <p:nvPr/>
        </p:nvGrpSpPr>
        <p:grpSpPr>
          <a:xfrm>
            <a:off x="0" y="587834"/>
            <a:ext cx="9144000" cy="1436914"/>
            <a:chOff x="0" y="223933"/>
            <a:chExt cx="9144000" cy="14369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9379DB-0E26-4AEE-BC4D-B89B4FBA38C8}"/>
                </a:ext>
              </a:extLst>
            </p:cNvPr>
            <p:cNvSpPr/>
            <p:nvPr/>
          </p:nvSpPr>
          <p:spPr>
            <a:xfrm>
              <a:off x="0" y="223933"/>
              <a:ext cx="9144000" cy="1436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NTU logo | Artefakts">
              <a:extLst>
                <a:ext uri="{FF2B5EF4-FFF2-40B4-BE49-F238E27FC236}">
                  <a16:creationId xmlns:a16="http://schemas.microsoft.com/office/drawing/2014/main" id="{8E2C17C8-3A82-457E-86C1-3EE8FB24B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925" y="229710"/>
              <a:ext cx="39814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6299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883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Tripod Gait</a:t>
            </a:r>
          </a:p>
        </p:txBody>
      </p:sp>
      <p:pic>
        <p:nvPicPr>
          <p:cNvPr id="9" name="15S1_MA2012_L7_S10_ro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6763" y="1488605"/>
            <a:ext cx="5040243" cy="4200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333" y="6185407"/>
            <a:ext cx="768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Click this image to play animation</a:t>
            </a:r>
          </a:p>
        </p:txBody>
      </p:sp>
    </p:spTree>
    <p:extLst>
      <p:ext uri="{BB962C8B-B14F-4D97-AF65-F5344CB8AC3E}">
        <p14:creationId xmlns:p14="http://schemas.microsoft.com/office/powerpoint/2010/main" val="3280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3793378" y="2094852"/>
            <a:ext cx="1163104" cy="989193"/>
          </a:xfrm>
          <a:prstGeom prst="round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ounded Rectangle 7"/>
          <p:cNvSpPr/>
          <p:nvPr/>
        </p:nvSpPr>
        <p:spPr>
          <a:xfrm>
            <a:off x="3389586" y="2392631"/>
            <a:ext cx="2002221" cy="329499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5391807" y="2613347"/>
            <a:ext cx="2049517" cy="567559"/>
            <a:chOff x="5817476" y="2774731"/>
            <a:chExt cx="2049517" cy="567559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5817476" y="2774731"/>
              <a:ext cx="898634" cy="567559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16110" y="2774731"/>
              <a:ext cx="993228" cy="567559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709338" y="3342290"/>
              <a:ext cx="157655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86552" y="3538258"/>
            <a:ext cx="2049517" cy="567559"/>
            <a:chOff x="5817476" y="2774731"/>
            <a:chExt cx="2049517" cy="567559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817476" y="2774731"/>
              <a:ext cx="898634" cy="567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716110" y="2774731"/>
              <a:ext cx="993228" cy="567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709338" y="3342290"/>
              <a:ext cx="15765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307724" y="4468427"/>
            <a:ext cx="2049517" cy="567559"/>
            <a:chOff x="5817476" y="2774731"/>
            <a:chExt cx="2049517" cy="567559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5817476" y="2774731"/>
              <a:ext cx="898634" cy="567559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716110" y="2774731"/>
              <a:ext cx="993228" cy="567559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709338" y="3342290"/>
              <a:ext cx="157655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flipH="1">
            <a:off x="1361097" y="2613345"/>
            <a:ext cx="2049517" cy="567559"/>
            <a:chOff x="5817476" y="2774731"/>
            <a:chExt cx="2049517" cy="567559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5817476" y="2774731"/>
              <a:ext cx="898634" cy="567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716110" y="2774731"/>
              <a:ext cx="993228" cy="567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709338" y="3342290"/>
              <a:ext cx="15765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H="1">
            <a:off x="1345331" y="3538258"/>
            <a:ext cx="2049517" cy="567559"/>
            <a:chOff x="5817476" y="2774731"/>
            <a:chExt cx="2049517" cy="567559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17476" y="2774731"/>
              <a:ext cx="898634" cy="567559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716110" y="2774731"/>
              <a:ext cx="993228" cy="567559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709338" y="3342290"/>
              <a:ext cx="157655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flipH="1">
            <a:off x="1392629" y="4468426"/>
            <a:ext cx="2049517" cy="567559"/>
            <a:chOff x="5817476" y="2774731"/>
            <a:chExt cx="2049517" cy="567559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5817476" y="2774731"/>
              <a:ext cx="898634" cy="567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716110" y="2774731"/>
              <a:ext cx="993228" cy="567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709338" y="3342290"/>
              <a:ext cx="15765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3389586" y="2807046"/>
            <a:ext cx="985344" cy="796470"/>
            <a:chOff x="3389586" y="2905366"/>
            <a:chExt cx="985344" cy="796470"/>
          </a:xfrm>
        </p:grpSpPr>
        <p:sp>
          <p:nvSpPr>
            <p:cNvPr id="36" name="TextBox 35"/>
            <p:cNvSpPr txBox="1"/>
            <p:nvPr/>
          </p:nvSpPr>
          <p:spPr>
            <a:xfrm>
              <a:off x="3665482" y="2905366"/>
              <a:ext cx="70944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LFH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65482" y="3332504"/>
              <a:ext cx="70944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LFV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389586" y="3090032"/>
              <a:ext cx="275896" cy="427138"/>
              <a:chOff x="3389586" y="3090032"/>
              <a:chExt cx="275896" cy="427138"/>
            </a:xfrm>
          </p:grpSpPr>
          <p:cxnSp>
            <p:nvCxnSpPr>
              <p:cNvPr id="43" name="Straight Connector 42"/>
              <p:cNvCxnSpPr>
                <a:endCxn id="40" idx="1"/>
              </p:cNvCxnSpPr>
              <p:nvPr/>
            </p:nvCxnSpPr>
            <p:spPr>
              <a:xfrm>
                <a:off x="3389586" y="3274698"/>
                <a:ext cx="275896" cy="242472"/>
              </a:xfrm>
              <a:prstGeom prst="line">
                <a:avLst/>
              </a:prstGeom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endCxn id="36" idx="1"/>
              </p:cNvCxnSpPr>
              <p:nvPr/>
            </p:nvCxnSpPr>
            <p:spPr>
              <a:xfrm flipV="1">
                <a:off x="3389586" y="3090032"/>
                <a:ext cx="275896" cy="184666"/>
              </a:xfrm>
              <a:prstGeom prst="line">
                <a:avLst/>
              </a:prstGeom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/>
          <p:cNvGrpSpPr/>
          <p:nvPr/>
        </p:nvGrpSpPr>
        <p:grpSpPr>
          <a:xfrm>
            <a:off x="4430109" y="2807048"/>
            <a:ext cx="985349" cy="796468"/>
            <a:chOff x="4430109" y="2905368"/>
            <a:chExt cx="985349" cy="796468"/>
          </a:xfrm>
        </p:grpSpPr>
        <p:sp>
          <p:nvSpPr>
            <p:cNvPr id="37" name="TextBox 36"/>
            <p:cNvSpPr txBox="1"/>
            <p:nvPr/>
          </p:nvSpPr>
          <p:spPr>
            <a:xfrm>
              <a:off x="4430109" y="2905368"/>
              <a:ext cx="70944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RFH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30109" y="3332504"/>
              <a:ext cx="70944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RFV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 flipH="1">
              <a:off x="5139562" y="3090032"/>
              <a:ext cx="275896" cy="427138"/>
              <a:chOff x="3541986" y="3242432"/>
              <a:chExt cx="275896" cy="427138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3541986" y="3427098"/>
                <a:ext cx="275896" cy="242472"/>
              </a:xfrm>
              <a:prstGeom prst="line">
                <a:avLst/>
              </a:prstGeom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3541986" y="3242432"/>
                <a:ext cx="275896" cy="184666"/>
              </a:xfrm>
              <a:prstGeom prst="line">
                <a:avLst/>
              </a:prstGeom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/>
          <p:cNvGrpSpPr/>
          <p:nvPr/>
        </p:nvGrpSpPr>
        <p:grpSpPr>
          <a:xfrm>
            <a:off x="3389586" y="3717848"/>
            <a:ext cx="985344" cy="785837"/>
            <a:chOff x="3389586" y="2884100"/>
            <a:chExt cx="985344" cy="785837"/>
          </a:xfrm>
        </p:grpSpPr>
        <p:sp>
          <p:nvSpPr>
            <p:cNvPr id="52" name="TextBox 51"/>
            <p:cNvSpPr txBox="1"/>
            <p:nvPr/>
          </p:nvSpPr>
          <p:spPr>
            <a:xfrm>
              <a:off x="3665482" y="2884100"/>
              <a:ext cx="70944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LMH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665482" y="3300605"/>
              <a:ext cx="70944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LMV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3389586" y="3068766"/>
              <a:ext cx="275896" cy="416505"/>
              <a:chOff x="3389586" y="3068766"/>
              <a:chExt cx="275896" cy="416505"/>
            </a:xfrm>
          </p:grpSpPr>
          <p:cxnSp>
            <p:nvCxnSpPr>
              <p:cNvPr id="55" name="Straight Connector 54"/>
              <p:cNvCxnSpPr>
                <a:endCxn id="53" idx="1"/>
              </p:cNvCxnSpPr>
              <p:nvPr/>
            </p:nvCxnSpPr>
            <p:spPr>
              <a:xfrm>
                <a:off x="3389586" y="3242799"/>
                <a:ext cx="275896" cy="242472"/>
              </a:xfrm>
              <a:prstGeom prst="line">
                <a:avLst/>
              </a:prstGeom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52" idx="1"/>
              </p:cNvCxnSpPr>
              <p:nvPr/>
            </p:nvCxnSpPr>
            <p:spPr>
              <a:xfrm flipV="1">
                <a:off x="3389586" y="3068766"/>
                <a:ext cx="275896" cy="184666"/>
              </a:xfrm>
              <a:prstGeom prst="line">
                <a:avLst/>
              </a:prstGeom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TextBox 57"/>
          <p:cNvSpPr txBox="1"/>
          <p:nvPr/>
        </p:nvSpPr>
        <p:spPr>
          <a:xfrm>
            <a:off x="3681244" y="4606219"/>
            <a:ext cx="70944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LBH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81244" y="5033357"/>
            <a:ext cx="70944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LBV</a:t>
            </a:r>
            <a:endParaRPr lang="en-SG" dirty="0">
              <a:solidFill>
                <a:schemeClr val="bg1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 flipV="1">
            <a:off x="3421114" y="4692565"/>
            <a:ext cx="275896" cy="427138"/>
            <a:chOff x="3389586" y="3188352"/>
            <a:chExt cx="275896" cy="427138"/>
          </a:xfrm>
        </p:grpSpPr>
        <p:cxnSp>
          <p:nvCxnSpPr>
            <p:cNvPr id="61" name="Straight Connector 60"/>
            <p:cNvCxnSpPr>
              <a:endCxn id="59" idx="1"/>
            </p:cNvCxnSpPr>
            <p:nvPr/>
          </p:nvCxnSpPr>
          <p:spPr>
            <a:xfrm>
              <a:off x="3389586" y="3373018"/>
              <a:ext cx="275896" cy="242472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endCxn id="58" idx="1"/>
            </p:cNvCxnSpPr>
            <p:nvPr/>
          </p:nvCxnSpPr>
          <p:spPr>
            <a:xfrm flipV="1">
              <a:off x="3389586" y="3188352"/>
              <a:ext cx="275896" cy="184666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406458" y="3707215"/>
            <a:ext cx="985349" cy="796468"/>
            <a:chOff x="4430109" y="2873469"/>
            <a:chExt cx="985349" cy="796468"/>
          </a:xfrm>
        </p:grpSpPr>
        <p:sp>
          <p:nvSpPr>
            <p:cNvPr id="65" name="TextBox 64"/>
            <p:cNvSpPr txBox="1"/>
            <p:nvPr/>
          </p:nvSpPr>
          <p:spPr>
            <a:xfrm>
              <a:off x="4430109" y="2873469"/>
              <a:ext cx="70944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RMH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430109" y="3300605"/>
              <a:ext cx="70944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RMV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 flipH="1">
              <a:off x="5139562" y="3068766"/>
              <a:ext cx="275896" cy="416505"/>
              <a:chOff x="3541986" y="3221166"/>
              <a:chExt cx="275896" cy="416505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3541986" y="3395199"/>
                <a:ext cx="275896" cy="242472"/>
              </a:xfrm>
              <a:prstGeom prst="line">
                <a:avLst/>
              </a:prstGeom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3541986" y="3221166"/>
                <a:ext cx="275896" cy="184666"/>
              </a:xfrm>
              <a:prstGeom prst="line">
                <a:avLst/>
              </a:prstGeom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TextBox 70"/>
          <p:cNvSpPr txBox="1"/>
          <p:nvPr/>
        </p:nvSpPr>
        <p:spPr>
          <a:xfrm>
            <a:off x="4423292" y="4606219"/>
            <a:ext cx="70944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RBH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423292" y="5033355"/>
            <a:ext cx="70944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RBV</a:t>
            </a:r>
            <a:endParaRPr lang="en-SG" dirty="0">
              <a:solidFill>
                <a:schemeClr val="bg1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 flipH="1" flipV="1">
            <a:off x="5122112" y="4758984"/>
            <a:ext cx="275896" cy="427138"/>
            <a:chOff x="3541986" y="3242432"/>
            <a:chExt cx="275896" cy="42713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3541986" y="3427098"/>
              <a:ext cx="275896" cy="242472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541986" y="3242432"/>
              <a:ext cx="275896" cy="184666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/>
          <p:cNvCxnSpPr/>
          <p:nvPr/>
        </p:nvCxnSpPr>
        <p:spPr>
          <a:xfrm flipH="1" flipV="1">
            <a:off x="2511980" y="2017559"/>
            <a:ext cx="1476694" cy="17012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4774200" y="1921866"/>
            <a:ext cx="1445176" cy="26581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123814" y="2613347"/>
            <a:ext cx="1127051" cy="37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RF Leg</a:t>
            </a:r>
            <a:endParaRPr lang="en-SG" dirty="0">
              <a:solidFill>
                <a:srgbClr val="0000CC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123814" y="3616112"/>
            <a:ext cx="1127051" cy="37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RM Leg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99586" y="4606219"/>
            <a:ext cx="1127051" cy="37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RB Leg</a:t>
            </a:r>
            <a:endParaRPr lang="en-SG" dirty="0">
              <a:solidFill>
                <a:srgbClr val="0000CC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42129" y="2615676"/>
            <a:ext cx="1127051" cy="37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LF Leg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42129" y="3618441"/>
            <a:ext cx="1127051" cy="37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LM Leg</a:t>
            </a:r>
            <a:endParaRPr lang="en-SG" dirty="0">
              <a:solidFill>
                <a:srgbClr val="0000CC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17901" y="4608548"/>
            <a:ext cx="1127051" cy="37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LB Leg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35869" y="1549727"/>
            <a:ext cx="1287945" cy="37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Whisker</a:t>
            </a:r>
            <a:endParaRPr lang="en-SG" dirty="0"/>
          </a:p>
        </p:txBody>
      </p:sp>
      <p:sp>
        <p:nvSpPr>
          <p:cNvPr id="90" name="TextBox 89"/>
          <p:cNvSpPr txBox="1"/>
          <p:nvPr/>
        </p:nvSpPr>
        <p:spPr>
          <a:xfrm>
            <a:off x="1657586" y="1549727"/>
            <a:ext cx="1287945" cy="37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Whisker</a:t>
            </a:r>
            <a:endParaRPr lang="en-SG" dirty="0"/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23889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Leg Actuation Method</a:t>
            </a:r>
            <a:endParaRPr lang="en-SG" dirty="0"/>
          </a:p>
        </p:txBody>
      </p:sp>
      <p:sp>
        <p:nvSpPr>
          <p:cNvPr id="35" name="Up-Down Arrow 34"/>
          <p:cNvSpPr/>
          <p:nvPr/>
        </p:nvSpPr>
        <p:spPr>
          <a:xfrm>
            <a:off x="6906284" y="3898030"/>
            <a:ext cx="457200" cy="1891862"/>
          </a:xfrm>
          <a:prstGeom prst="upDownArrow">
            <a:avLst>
              <a:gd name="adj1" fmla="val 50000"/>
              <a:gd name="adj2" fmla="val 67241"/>
            </a:avLst>
          </a:prstGeom>
          <a:scene3d>
            <a:camera prst="orthographicFront">
              <a:rot lat="900000" lon="18000000" rev="0"/>
            </a:camera>
            <a:lightRig rig="threePt" dir="t"/>
          </a:scene3d>
          <a:sp3d extrusionH="12700"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6" name="Group 35"/>
          <p:cNvGrpSpPr/>
          <p:nvPr/>
        </p:nvGrpSpPr>
        <p:grpSpPr>
          <a:xfrm>
            <a:off x="3437868" y="2778673"/>
            <a:ext cx="3373820" cy="1876096"/>
            <a:chOff x="3294993" y="2892973"/>
            <a:chExt cx="3373820" cy="1876096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3294993" y="2892973"/>
              <a:ext cx="1245476" cy="898634"/>
            </a:xfrm>
            <a:prstGeom prst="line">
              <a:avLst/>
            </a:prstGeom>
            <a:ln w="762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540469" y="2892973"/>
              <a:ext cx="1781503" cy="174997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06206" y="4642945"/>
              <a:ext cx="362607" cy="12612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Left Arrow 39"/>
          <p:cNvSpPr/>
          <p:nvPr/>
        </p:nvSpPr>
        <p:spPr>
          <a:xfrm>
            <a:off x="6433315" y="4796663"/>
            <a:ext cx="622739" cy="472965"/>
          </a:xfrm>
          <a:prstGeom prst="leftArrow">
            <a:avLst/>
          </a:prstGeom>
          <a:scene3d>
            <a:camera prst="orthographicFront">
              <a:rot lat="1800000" lon="18599983" rev="0"/>
            </a:camera>
            <a:lightRig rig="threePt" dir="t"/>
          </a:scene3d>
          <a:sp3d extrusionH="12700"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ight Arrow 40"/>
          <p:cNvSpPr/>
          <p:nvPr/>
        </p:nvSpPr>
        <p:spPr>
          <a:xfrm>
            <a:off x="7190057" y="4465589"/>
            <a:ext cx="638503" cy="433552"/>
          </a:xfrm>
          <a:prstGeom prst="rightArrow">
            <a:avLst/>
          </a:prstGeom>
          <a:scene3d>
            <a:camera prst="orthographicFront">
              <a:rot lat="1800000" lon="18899980" rev="0"/>
            </a:camera>
            <a:lightRig rig="threePt" dir="t"/>
          </a:scene3d>
          <a:sp3d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974504" y="3787676"/>
            <a:ext cx="2325414" cy="1111473"/>
          </a:xfrm>
          <a:prstGeom prst="straightConnector1">
            <a:avLst/>
          </a:prstGeom>
          <a:ln w="19050">
            <a:solidFill>
              <a:schemeClr val="tx1"/>
            </a:solidFill>
            <a:prstDash val="lgDashDotDot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/>
          <p:cNvSpPr/>
          <p:nvPr/>
        </p:nvSpPr>
        <p:spPr>
          <a:xfrm rot="19922446">
            <a:off x="2255454" y="3866498"/>
            <a:ext cx="457200" cy="630615"/>
          </a:xfrm>
          <a:prstGeom prst="arc">
            <a:avLst>
              <a:gd name="adj1" fmla="val 14515633"/>
              <a:gd name="adj2" fmla="val 7529861"/>
            </a:avLst>
          </a:prstGeom>
          <a:ln w="127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303858" y="2325981"/>
            <a:ext cx="0" cy="2656493"/>
          </a:xfrm>
          <a:prstGeom prst="straightConnector1">
            <a:avLst/>
          </a:prstGeom>
          <a:ln w="19050">
            <a:solidFill>
              <a:schemeClr val="tx1"/>
            </a:solidFill>
            <a:prstDash val="lgDashDot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/>
          <p:cNvSpPr/>
          <p:nvPr/>
        </p:nvSpPr>
        <p:spPr>
          <a:xfrm>
            <a:off x="2886073" y="2715609"/>
            <a:ext cx="835572" cy="338958"/>
          </a:xfrm>
          <a:prstGeom prst="arc">
            <a:avLst>
              <a:gd name="adj1" fmla="val 19578589"/>
              <a:gd name="adj2" fmla="val 12648403"/>
            </a:avLst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/>
          <p:cNvSpPr txBox="1"/>
          <p:nvPr/>
        </p:nvSpPr>
        <p:spPr>
          <a:xfrm>
            <a:off x="2003207" y="1682963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 servo rotates about the vertical axis</a:t>
            </a:r>
            <a:endParaRPr lang="en-SG" dirty="0"/>
          </a:p>
        </p:txBody>
      </p:sp>
      <p:sp>
        <p:nvSpPr>
          <p:cNvPr id="47" name="TextBox 46"/>
          <p:cNvSpPr txBox="1"/>
          <p:nvPr/>
        </p:nvSpPr>
        <p:spPr>
          <a:xfrm>
            <a:off x="736711" y="3007328"/>
            <a:ext cx="1975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servo rotates about the horizontal axis</a:t>
            </a:r>
            <a:endParaRPr lang="en-SG" dirty="0"/>
          </a:p>
        </p:txBody>
      </p:sp>
      <p:sp>
        <p:nvSpPr>
          <p:cNvPr id="48" name="TextBox 47"/>
          <p:cNvSpPr txBox="1"/>
          <p:nvPr/>
        </p:nvSpPr>
        <p:spPr>
          <a:xfrm>
            <a:off x="473951" y="4982474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direction</a:t>
            </a:r>
            <a:endParaRPr lang="en-SG" dirty="0"/>
          </a:p>
        </p:txBody>
      </p:sp>
      <p:sp>
        <p:nvSpPr>
          <p:cNvPr id="49" name="TextBox 48"/>
          <p:cNvSpPr txBox="1"/>
          <p:nvPr/>
        </p:nvSpPr>
        <p:spPr>
          <a:xfrm>
            <a:off x="3485167" y="3595121"/>
            <a:ext cx="190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single 2 DOF leg</a:t>
            </a:r>
            <a:endParaRPr lang="en-SG" dirty="0"/>
          </a:p>
        </p:txBody>
      </p:sp>
      <p:sp>
        <p:nvSpPr>
          <p:cNvPr id="50" name="TextBox 49"/>
          <p:cNvSpPr txBox="1"/>
          <p:nvPr/>
        </p:nvSpPr>
        <p:spPr>
          <a:xfrm>
            <a:off x="3485167" y="4982474"/>
            <a:ext cx="297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 servo drives the leg forward &amp; backward</a:t>
            </a:r>
            <a:endParaRPr lang="en-SG" dirty="0"/>
          </a:p>
        </p:txBody>
      </p:sp>
      <p:sp>
        <p:nvSpPr>
          <p:cNvPr id="51" name="TextBox 50"/>
          <p:cNvSpPr txBox="1"/>
          <p:nvPr/>
        </p:nvSpPr>
        <p:spPr>
          <a:xfrm>
            <a:off x="6165303" y="3141345"/>
            <a:ext cx="249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servo drives the leg up &amp; down</a:t>
            </a:r>
            <a:endParaRPr lang="en-SG" dirty="0"/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1052422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433450" y="703255"/>
            <a:ext cx="5258628" cy="280554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Leg tip locus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Triangle profile passing through 4 nodes: a, b, c &amp; d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Forward (CCW): a-b-c-d-a-…</a:t>
            </a:r>
          </a:p>
          <a:p>
            <a:pPr lvl="1">
              <a:lnSpc>
                <a:spcPct val="200000"/>
              </a:lnSpc>
            </a:pPr>
            <a:r>
              <a:rPr lang="en-US" sz="1700" dirty="0"/>
              <a:t>Backward (CW): a-d-c-b-a-…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Time per stage, </a:t>
            </a:r>
            <a:r>
              <a:rPr lang="en-US" sz="1800" i="1" dirty="0"/>
              <a:t>t</a:t>
            </a:r>
            <a:r>
              <a:rPr lang="en-US" sz="1800" dirty="0"/>
              <a:t> = </a:t>
            </a:r>
            <a:r>
              <a:rPr lang="en-US" sz="1800" i="1" dirty="0"/>
              <a:t>n</a:t>
            </a:r>
            <a:r>
              <a:rPr lang="en-US" sz="1800" dirty="0"/>
              <a:t> s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Time per cycle, </a:t>
            </a:r>
            <a:r>
              <a:rPr lang="en-US" sz="1800" i="1" dirty="0"/>
              <a:t>T</a:t>
            </a:r>
            <a:r>
              <a:rPr lang="en-US" sz="1800" dirty="0"/>
              <a:t> = 4</a:t>
            </a:r>
            <a:r>
              <a:rPr lang="en-US" sz="1800" i="1" dirty="0"/>
              <a:t>n</a:t>
            </a:r>
            <a:r>
              <a:rPr lang="en-US" sz="1800" dirty="0"/>
              <a:t> s</a:t>
            </a:r>
            <a:endParaRPr lang="en-SG" sz="1800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7065579" y="3509580"/>
            <a:ext cx="1219120" cy="2101932"/>
          </a:xfrm>
          <a:prstGeom prst="straightConnector1">
            <a:avLst/>
          </a:prstGeom>
          <a:ln>
            <a:solidFill>
              <a:schemeClr val="tx1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846458" y="3509580"/>
            <a:ext cx="1219121" cy="2101932"/>
          </a:xfrm>
          <a:prstGeom prst="straightConnector1">
            <a:avLst/>
          </a:prstGeom>
          <a:ln>
            <a:solidFill>
              <a:schemeClr val="tx1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846458" y="5611512"/>
            <a:ext cx="1219121" cy="0"/>
          </a:xfrm>
          <a:prstGeom prst="straightConnector1">
            <a:avLst/>
          </a:prstGeom>
          <a:ln>
            <a:solidFill>
              <a:schemeClr val="tx1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065578" y="5609533"/>
            <a:ext cx="1219121" cy="0"/>
          </a:xfrm>
          <a:prstGeom prst="straightConnector1">
            <a:avLst/>
          </a:prstGeom>
          <a:ln>
            <a:solidFill>
              <a:schemeClr val="tx1"/>
            </a:solidFill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27112" y="5706517"/>
            <a:ext cx="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SG" dirty="0"/>
          </a:p>
        </p:txBody>
      </p:sp>
      <p:sp>
        <p:nvSpPr>
          <p:cNvPr id="33" name="TextBox 32"/>
          <p:cNvSpPr txBox="1"/>
          <p:nvPr/>
        </p:nvSpPr>
        <p:spPr>
          <a:xfrm>
            <a:off x="8284699" y="5426846"/>
            <a:ext cx="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SG" dirty="0"/>
          </a:p>
        </p:txBody>
      </p:sp>
      <p:sp>
        <p:nvSpPr>
          <p:cNvPr id="34" name="TextBox 33"/>
          <p:cNvSpPr txBox="1"/>
          <p:nvPr/>
        </p:nvSpPr>
        <p:spPr>
          <a:xfrm>
            <a:off x="6927112" y="3139468"/>
            <a:ext cx="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SG" dirty="0"/>
          </a:p>
        </p:txBody>
      </p:sp>
      <p:sp>
        <p:nvSpPr>
          <p:cNvPr id="35" name="TextBox 34"/>
          <p:cNvSpPr txBox="1"/>
          <p:nvPr/>
        </p:nvSpPr>
        <p:spPr>
          <a:xfrm>
            <a:off x="5513947" y="5424867"/>
            <a:ext cx="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SG" dirty="0"/>
          </a:p>
        </p:txBody>
      </p:sp>
      <p:sp>
        <p:nvSpPr>
          <p:cNvPr id="36" name="TextBox 35"/>
          <p:cNvSpPr txBox="1"/>
          <p:nvPr/>
        </p:nvSpPr>
        <p:spPr>
          <a:xfrm>
            <a:off x="7726439" y="4192411"/>
            <a:ext cx="71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endParaRPr lang="en-SG" dirty="0"/>
          </a:p>
        </p:txBody>
      </p:sp>
      <p:sp>
        <p:nvSpPr>
          <p:cNvPr id="37" name="TextBox 36"/>
          <p:cNvSpPr txBox="1"/>
          <p:nvPr/>
        </p:nvSpPr>
        <p:spPr>
          <a:xfrm>
            <a:off x="5917707" y="4233193"/>
            <a:ext cx="51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endParaRPr lang="en-SG" dirty="0"/>
          </a:p>
        </p:txBody>
      </p:sp>
      <p:sp>
        <p:nvSpPr>
          <p:cNvPr id="47" name="TextBox 46"/>
          <p:cNvSpPr txBox="1"/>
          <p:nvPr/>
        </p:nvSpPr>
        <p:spPr>
          <a:xfrm>
            <a:off x="6173085" y="5796178"/>
            <a:ext cx="61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49" name="TextBox 48"/>
          <p:cNvSpPr txBox="1"/>
          <p:nvPr/>
        </p:nvSpPr>
        <p:spPr>
          <a:xfrm>
            <a:off x="7469578" y="5807872"/>
            <a:ext cx="56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</a:t>
            </a:r>
            <a:endParaRPr lang="en-SG" i="1" dirty="0"/>
          </a:p>
        </p:txBody>
      </p:sp>
      <p:cxnSp>
        <p:nvCxnSpPr>
          <p:cNvPr id="52" name="Straight Connector 51"/>
          <p:cNvCxnSpPr>
            <a:endCxn id="35" idx="1"/>
          </p:cNvCxnSpPr>
          <p:nvPr/>
        </p:nvCxnSpPr>
        <p:spPr>
          <a:xfrm>
            <a:off x="3194462" y="5609533"/>
            <a:ext cx="2319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194462" y="5623206"/>
            <a:ext cx="1757548" cy="36933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/>
          <p:cNvSpPr txBox="1"/>
          <p:nvPr/>
        </p:nvSpPr>
        <p:spPr>
          <a:xfrm>
            <a:off x="3728852" y="5253874"/>
            <a:ext cx="109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</a:t>
            </a:r>
            <a:endParaRPr lang="en-SG" dirty="0"/>
          </a:p>
        </p:txBody>
      </p:sp>
      <p:sp>
        <p:nvSpPr>
          <p:cNvPr id="55" name="TextBox 54"/>
          <p:cNvSpPr txBox="1"/>
          <p:nvPr/>
        </p:nvSpPr>
        <p:spPr>
          <a:xfrm>
            <a:off x="5893958" y="2770136"/>
            <a:ext cx="259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Reference: LF Leg</a:t>
            </a:r>
            <a:endParaRPr lang="en-SG" dirty="0"/>
          </a:p>
        </p:txBody>
      </p:sp>
      <p:sp>
        <p:nvSpPr>
          <p:cNvPr id="56" name="Arc 55"/>
          <p:cNvSpPr/>
          <p:nvPr/>
        </p:nvSpPr>
        <p:spPr>
          <a:xfrm flipV="1">
            <a:off x="6816317" y="4335421"/>
            <a:ext cx="452643" cy="452643"/>
          </a:xfrm>
          <a:prstGeom prst="arc">
            <a:avLst>
              <a:gd name="adj1" fmla="val 5051213"/>
              <a:gd name="adj2" fmla="val 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/>
          <p:cNvSpPr txBox="1"/>
          <p:nvPr/>
        </p:nvSpPr>
        <p:spPr>
          <a:xfrm>
            <a:off x="6636167" y="4826320"/>
            <a:ext cx="85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CCW</a:t>
            </a:r>
            <a:endParaRPr lang="en-SG" dirty="0"/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238890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77333" y="6185407"/>
            <a:ext cx="768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Click this image to play animation</a:t>
            </a:r>
          </a:p>
        </p:txBody>
      </p:sp>
      <p:pic>
        <p:nvPicPr>
          <p:cNvPr id="15" name="15S1_MA2012_A3D_Ang(CH7S14HexapodRobot) _V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4026" y="904568"/>
            <a:ext cx="5819939" cy="4849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321326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26" y="904568"/>
            <a:ext cx="5817751" cy="4849949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083208" y="2648839"/>
            <a:ext cx="4930682" cy="2755863"/>
            <a:chOff x="2191361" y="2648839"/>
            <a:chExt cx="4930682" cy="2755863"/>
          </a:xfrm>
        </p:grpSpPr>
        <p:sp>
          <p:nvSpPr>
            <p:cNvPr id="32" name="TextBox 31"/>
            <p:cNvSpPr txBox="1"/>
            <p:nvPr/>
          </p:nvSpPr>
          <p:spPr>
            <a:xfrm>
              <a:off x="6614043" y="4696816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b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54364" y="2648839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c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1361" y="4694908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d</a:t>
              </a:r>
            </a:p>
          </p:txBody>
        </p:sp>
      </p:grpSp>
      <p:sp>
        <p:nvSpPr>
          <p:cNvPr id="35" name="Right Arrow 34"/>
          <p:cNvSpPr/>
          <p:nvPr/>
        </p:nvSpPr>
        <p:spPr>
          <a:xfrm>
            <a:off x="4976364" y="4890650"/>
            <a:ext cx="1400071" cy="3631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6" name="Right Arrow 35"/>
          <p:cNvSpPr/>
          <p:nvPr/>
        </p:nvSpPr>
        <p:spPr>
          <a:xfrm rot="13272314">
            <a:off x="4653485" y="3831306"/>
            <a:ext cx="2168853" cy="371367"/>
          </a:xfrm>
          <a:prstGeom prst="rightArrow">
            <a:avLst/>
          </a:prstGeom>
          <a:solidFill>
            <a:srgbClr val="BFBFBF"/>
          </a:solidFill>
          <a:ln w="952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2813843" y="4900887"/>
            <a:ext cx="1370308" cy="3631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8" name="Right Arrow 37"/>
          <p:cNvSpPr/>
          <p:nvPr/>
        </p:nvSpPr>
        <p:spPr>
          <a:xfrm rot="8271426">
            <a:off x="2311093" y="3893288"/>
            <a:ext cx="2178114" cy="3589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43051" y="4576924"/>
            <a:ext cx="50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99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142052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26" y="904568"/>
            <a:ext cx="5819939" cy="485177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83208" y="2648839"/>
            <a:ext cx="4891354" cy="2872987"/>
            <a:chOff x="2191361" y="2648839"/>
            <a:chExt cx="4891354" cy="2872987"/>
          </a:xfrm>
        </p:grpSpPr>
        <p:sp>
          <p:nvSpPr>
            <p:cNvPr id="15" name="TextBox 14"/>
            <p:cNvSpPr txBox="1"/>
            <p:nvPr/>
          </p:nvSpPr>
          <p:spPr>
            <a:xfrm>
              <a:off x="6574715" y="4598496"/>
              <a:ext cx="508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solidFill>
                    <a:srgbClr val="990000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+mj-lt"/>
                </a:rPr>
                <a:t>b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4364" y="2648839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c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1361" y="4694908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d</a:t>
              </a:r>
            </a:p>
          </p:txBody>
        </p:sp>
      </p:grpSp>
      <p:sp>
        <p:nvSpPr>
          <p:cNvPr id="18" name="Right Arrow 17"/>
          <p:cNvSpPr/>
          <p:nvPr/>
        </p:nvSpPr>
        <p:spPr>
          <a:xfrm>
            <a:off x="4976364" y="4890650"/>
            <a:ext cx="1400071" cy="363183"/>
          </a:xfrm>
          <a:prstGeom prst="rightArrow">
            <a:avLst/>
          </a:prstGeom>
          <a:noFill/>
          <a:ln w="38100">
            <a:solidFill>
              <a:srgbClr val="99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272314">
            <a:off x="4653485" y="3831306"/>
            <a:ext cx="2168853" cy="371367"/>
          </a:xfrm>
          <a:prstGeom prst="rightArrow">
            <a:avLst/>
          </a:prstGeom>
          <a:solidFill>
            <a:srgbClr val="BFBFBF"/>
          </a:solidFill>
          <a:ln w="952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813843" y="4900887"/>
            <a:ext cx="1370308" cy="3631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1" name="Right Arrow 20"/>
          <p:cNvSpPr/>
          <p:nvPr/>
        </p:nvSpPr>
        <p:spPr>
          <a:xfrm rot="8271426">
            <a:off x="2311093" y="3893288"/>
            <a:ext cx="2178114" cy="3589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02043" y="4694908"/>
            <a:ext cx="50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a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3126558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26" y="904568"/>
            <a:ext cx="5819939" cy="485177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083208" y="2406256"/>
            <a:ext cx="4930682" cy="2998446"/>
            <a:chOff x="2191361" y="2406256"/>
            <a:chExt cx="4930682" cy="2998446"/>
          </a:xfrm>
        </p:grpSpPr>
        <p:sp>
          <p:nvSpPr>
            <p:cNvPr id="34" name="TextBox 33"/>
            <p:cNvSpPr txBox="1"/>
            <p:nvPr/>
          </p:nvSpPr>
          <p:spPr>
            <a:xfrm>
              <a:off x="6614043" y="4696816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b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48172" y="2406256"/>
              <a:ext cx="508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solidFill>
                    <a:srgbClr val="990000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+mj-lt"/>
                </a:rPr>
                <a:t>c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91361" y="4694908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d</a:t>
              </a:r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4976364" y="4890650"/>
            <a:ext cx="1400071" cy="3631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8" name="Right Arrow 37"/>
          <p:cNvSpPr/>
          <p:nvPr/>
        </p:nvSpPr>
        <p:spPr>
          <a:xfrm rot="13272314">
            <a:off x="4653485" y="3831306"/>
            <a:ext cx="2168853" cy="371367"/>
          </a:xfrm>
          <a:prstGeom prst="rightArrow">
            <a:avLst/>
          </a:prstGeom>
          <a:noFill/>
          <a:ln w="38100">
            <a:solidFill>
              <a:srgbClr val="99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2813843" y="4900887"/>
            <a:ext cx="1370308" cy="3631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40" name="Right Arrow 39"/>
          <p:cNvSpPr/>
          <p:nvPr/>
        </p:nvSpPr>
        <p:spPr>
          <a:xfrm rot="8271426">
            <a:off x="2311093" y="3893288"/>
            <a:ext cx="2178114" cy="3589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02043" y="4694908"/>
            <a:ext cx="50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a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44478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26" y="904568"/>
            <a:ext cx="5819938" cy="484994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14384" y="2648839"/>
            <a:ext cx="4999506" cy="2890743"/>
            <a:chOff x="2122537" y="2648839"/>
            <a:chExt cx="4999506" cy="2890743"/>
          </a:xfrm>
        </p:grpSpPr>
        <p:sp>
          <p:nvSpPr>
            <p:cNvPr id="14" name="TextBox 13"/>
            <p:cNvSpPr txBox="1"/>
            <p:nvPr/>
          </p:nvSpPr>
          <p:spPr>
            <a:xfrm>
              <a:off x="6614043" y="4696816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4364" y="2648839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22537" y="4616252"/>
              <a:ext cx="508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solidFill>
                    <a:srgbClr val="990000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+mj-lt"/>
                </a:rPr>
                <a:t>d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4976364" y="4890650"/>
            <a:ext cx="1400071" cy="3631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0" name="Right Arrow 19"/>
          <p:cNvSpPr/>
          <p:nvPr/>
        </p:nvSpPr>
        <p:spPr>
          <a:xfrm rot="13272314">
            <a:off x="4653485" y="3831306"/>
            <a:ext cx="2168853" cy="371367"/>
          </a:xfrm>
          <a:prstGeom prst="rightArrow">
            <a:avLst/>
          </a:prstGeom>
          <a:solidFill>
            <a:srgbClr val="BFBFBF"/>
          </a:solidFill>
          <a:ln w="952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813843" y="4900887"/>
            <a:ext cx="1370308" cy="3631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271426">
            <a:off x="2311093" y="3893288"/>
            <a:ext cx="2178114" cy="358993"/>
          </a:xfrm>
          <a:prstGeom prst="rightArrow">
            <a:avLst/>
          </a:prstGeom>
          <a:noFill/>
          <a:ln w="38100">
            <a:solidFill>
              <a:srgbClr val="99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02043" y="4694908"/>
            <a:ext cx="50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a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603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26" y="904568"/>
            <a:ext cx="5819939" cy="485177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83208" y="2648839"/>
            <a:ext cx="4930682" cy="2755863"/>
            <a:chOff x="2191361" y="2648839"/>
            <a:chExt cx="4930682" cy="2755863"/>
          </a:xfrm>
        </p:grpSpPr>
        <p:sp>
          <p:nvSpPr>
            <p:cNvPr id="14" name="TextBox 13"/>
            <p:cNvSpPr txBox="1"/>
            <p:nvPr/>
          </p:nvSpPr>
          <p:spPr>
            <a:xfrm>
              <a:off x="6614043" y="4696816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4364" y="2648839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91361" y="4694908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+mj-lt"/>
                </a:rPr>
                <a:t>d</a:t>
              </a: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4976364" y="4890650"/>
            <a:ext cx="1400071" cy="36318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8" name="Right Arrow 17"/>
          <p:cNvSpPr/>
          <p:nvPr/>
        </p:nvSpPr>
        <p:spPr>
          <a:xfrm rot="13272314">
            <a:off x="4653485" y="3831306"/>
            <a:ext cx="2168853" cy="371367"/>
          </a:xfrm>
          <a:prstGeom prst="rightArrow">
            <a:avLst/>
          </a:prstGeom>
          <a:solidFill>
            <a:srgbClr val="BFBFBF"/>
          </a:solidFill>
          <a:ln w="952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813843" y="4900887"/>
            <a:ext cx="1370308" cy="363183"/>
          </a:xfrm>
          <a:prstGeom prst="rightArrow">
            <a:avLst/>
          </a:prstGeom>
          <a:noFill/>
          <a:ln w="38100">
            <a:solidFill>
              <a:srgbClr val="99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5" name="Right Arrow 24"/>
          <p:cNvSpPr/>
          <p:nvPr/>
        </p:nvSpPr>
        <p:spPr>
          <a:xfrm rot="8271426">
            <a:off x="2311093" y="3893288"/>
            <a:ext cx="2178114" cy="3589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43051" y="4576924"/>
            <a:ext cx="50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99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49683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 COMPONENTS</a:t>
            </a:r>
            <a:endParaRPr lang="en-SG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 bwMode="auto">
          <a:xfrm>
            <a:off x="403123" y="1140543"/>
            <a:ext cx="8352104" cy="474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5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6" y="901042"/>
            <a:ext cx="6997465" cy="538266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2011608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6" y="901042"/>
            <a:ext cx="6997465" cy="538266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184251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6" y="901042"/>
            <a:ext cx="6997465" cy="538266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421505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6" y="901042"/>
            <a:ext cx="6997465" cy="538266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1391586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6" y="901042"/>
            <a:ext cx="6997465" cy="538266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317561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Tripod Gait Cycle</a:t>
            </a:r>
          </a:p>
          <a:p>
            <a:endParaRPr lang="en-US" dirty="0"/>
          </a:p>
        </p:txBody>
      </p:sp>
      <p:graphicFrame>
        <p:nvGraphicFramePr>
          <p:cNvPr id="3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420154"/>
              </p:ext>
            </p:extLst>
          </p:nvPr>
        </p:nvGraphicFramePr>
        <p:xfrm>
          <a:off x="472966" y="3051596"/>
          <a:ext cx="82296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2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2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0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/>
                        <a:t>      \ </a:t>
                      </a:r>
                      <a:r>
                        <a:rPr lang="en-US" sz="1400" dirty="0"/>
                        <a:t>Time Leg \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n</a:t>
                      </a:r>
                      <a:r>
                        <a:rPr lang="en-US" sz="1400" i="1" baseline="0" dirty="0"/>
                        <a:t> </a:t>
                      </a:r>
                      <a:endParaRPr lang="en-SG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r>
                        <a:rPr lang="en-US" sz="1400" i="1" dirty="0"/>
                        <a:t>n</a:t>
                      </a:r>
                      <a:endParaRPr lang="en-SG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r>
                        <a:rPr lang="en-US" sz="1400" i="1" dirty="0"/>
                        <a:t>n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r>
                        <a:rPr lang="en-US" sz="1400" i="1" dirty="0"/>
                        <a:t>n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r>
                        <a:rPr lang="en-US" sz="1400" i="1" dirty="0"/>
                        <a:t>n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  <a:endParaRPr lang="en-SG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LF</a:t>
                      </a:r>
                      <a:endParaRPr lang="en-SG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SG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SG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endParaRPr lang="en-SG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  <a:endParaRPr lang="en-SG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SG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Phase = 0</a:t>
                      </a:r>
                      <a:r>
                        <a:rPr lang="en-US" sz="1400" dirty="0">
                          <a:sym typeface="Symbol"/>
                        </a:rPr>
                        <a:t></a:t>
                      </a:r>
                      <a:endParaRPr lang="en-SG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RM</a:t>
                      </a:r>
                      <a:endParaRPr lang="en-SG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LB</a:t>
                      </a:r>
                      <a:endParaRPr lang="en-SG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RF</a:t>
                      </a:r>
                      <a:endParaRPr lang="en-SG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endParaRPr lang="en-SG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  <a:endParaRPr lang="en-SG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SG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SG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  <a:endParaRPr lang="en-SG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Phase = 180</a:t>
                      </a:r>
                      <a:r>
                        <a:rPr lang="en-US" sz="1400" dirty="0">
                          <a:sym typeface="Symbol"/>
                        </a:rPr>
                        <a:t></a:t>
                      </a:r>
                      <a:endParaRPr lang="en-SG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LM</a:t>
                      </a:r>
                      <a:endParaRPr lang="en-SG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CC"/>
                          </a:solidFill>
                        </a:rPr>
                        <a:t>RB</a:t>
                      </a:r>
                      <a:endParaRPr lang="en-SG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5896303" y="1362379"/>
            <a:ext cx="2611822" cy="1596468"/>
            <a:chOff x="5620408" y="1503291"/>
            <a:chExt cx="2887717" cy="1906765"/>
          </a:xfrm>
        </p:grpSpPr>
        <p:pic>
          <p:nvPicPr>
            <p:cNvPr id="37" name="Picture 2" descr="http://ars.els-cdn.com/content/image/1-s2.0-S0168169908000136-gr3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61" b="55101"/>
            <a:stretch/>
          </p:blipFill>
          <p:spPr bwMode="auto">
            <a:xfrm>
              <a:off x="5896303" y="1503291"/>
              <a:ext cx="2479075" cy="190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Oval 37"/>
            <p:cNvSpPr/>
            <p:nvPr/>
          </p:nvSpPr>
          <p:spPr>
            <a:xfrm>
              <a:off x="6290441" y="2144110"/>
              <a:ext cx="220717" cy="2207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Oval 38"/>
            <p:cNvSpPr/>
            <p:nvPr/>
          </p:nvSpPr>
          <p:spPr>
            <a:xfrm>
              <a:off x="7609490" y="2496868"/>
              <a:ext cx="220717" cy="2207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Oval 39"/>
            <p:cNvSpPr/>
            <p:nvPr/>
          </p:nvSpPr>
          <p:spPr>
            <a:xfrm>
              <a:off x="6311462" y="2852410"/>
              <a:ext cx="220717" cy="2207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Oval 40"/>
            <p:cNvSpPr/>
            <p:nvPr/>
          </p:nvSpPr>
          <p:spPr>
            <a:xfrm>
              <a:off x="7609490" y="2852410"/>
              <a:ext cx="220717" cy="220717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Oval 41"/>
            <p:cNvSpPr/>
            <p:nvPr/>
          </p:nvSpPr>
          <p:spPr>
            <a:xfrm>
              <a:off x="7609489" y="2144109"/>
              <a:ext cx="220717" cy="220717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Oval 42"/>
            <p:cNvSpPr/>
            <p:nvPr/>
          </p:nvSpPr>
          <p:spPr>
            <a:xfrm>
              <a:off x="6290440" y="2500312"/>
              <a:ext cx="220717" cy="220717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0408" y="2888453"/>
              <a:ext cx="646386" cy="4411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>
              <a:spAutoFit/>
            </a:bodyPr>
            <a:lstStyle/>
            <a:p>
              <a:pPr algn="r"/>
              <a:r>
                <a:rPr lang="en-US" b="1" dirty="0"/>
                <a:t>LB</a:t>
              </a:r>
              <a:endParaRPr lang="en-SG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861739" y="2899704"/>
              <a:ext cx="646386" cy="4411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tlCol="0">
              <a:spAutoFit/>
            </a:bodyPr>
            <a:lstStyle/>
            <a:p>
              <a:r>
                <a:rPr lang="en-US" b="1" dirty="0"/>
                <a:t>RB</a:t>
              </a:r>
              <a:endParaRPr lang="en-SG" b="1" dirty="0"/>
            </a:p>
          </p:txBody>
        </p:sp>
      </p:grp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2006881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25" y="904567"/>
            <a:ext cx="5817869" cy="4849949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235245" y="2795391"/>
            <a:ext cx="1658331" cy="1787844"/>
            <a:chOff x="2245077" y="2985436"/>
            <a:chExt cx="1486966" cy="1603095"/>
          </a:xfrm>
        </p:grpSpPr>
        <p:sp>
          <p:nvSpPr>
            <p:cNvPr id="41" name="TextBox 40"/>
            <p:cNvSpPr txBox="1"/>
            <p:nvPr/>
          </p:nvSpPr>
          <p:spPr>
            <a:xfrm>
              <a:off x="2902307" y="4155925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a</a:t>
              </a: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2426708" y="3235573"/>
              <a:ext cx="1286606" cy="998700"/>
            </a:xfrm>
            <a:prstGeom prst="triangle">
              <a:avLst/>
            </a:prstGeom>
            <a:noFill/>
            <a:ln w="190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33813" y="4174573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b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105251" y="2985436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c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5077" y="4172832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916537" y="2793450"/>
            <a:ext cx="1658331" cy="1787844"/>
            <a:chOff x="2245077" y="2985436"/>
            <a:chExt cx="1486966" cy="1603095"/>
          </a:xfrm>
        </p:grpSpPr>
        <p:sp>
          <p:nvSpPr>
            <p:cNvPr id="47" name="TextBox 46"/>
            <p:cNvSpPr txBox="1"/>
            <p:nvPr/>
          </p:nvSpPr>
          <p:spPr>
            <a:xfrm>
              <a:off x="2902307" y="4155925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a</a:t>
              </a:r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2426708" y="3235573"/>
              <a:ext cx="1286606" cy="998700"/>
            </a:xfrm>
            <a:prstGeom prst="triangle">
              <a:avLst/>
            </a:prstGeom>
            <a:noFill/>
            <a:ln w="190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33813" y="4174573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b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5251" y="2985436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c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45077" y="4172832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d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2041922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25" y="904567"/>
            <a:ext cx="5818850" cy="4849949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235245" y="2795391"/>
            <a:ext cx="1658331" cy="1787844"/>
            <a:chOff x="2245077" y="2985436"/>
            <a:chExt cx="1486966" cy="1603095"/>
          </a:xfrm>
        </p:grpSpPr>
        <p:sp>
          <p:nvSpPr>
            <p:cNvPr id="57" name="TextBox 56"/>
            <p:cNvSpPr txBox="1"/>
            <p:nvPr/>
          </p:nvSpPr>
          <p:spPr>
            <a:xfrm>
              <a:off x="2902307" y="4155925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a</a:t>
              </a:r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2426708" y="3235573"/>
              <a:ext cx="1286606" cy="998700"/>
            </a:xfrm>
            <a:prstGeom prst="triangle">
              <a:avLst/>
            </a:prstGeom>
            <a:noFill/>
            <a:ln w="190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533813" y="4174573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b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105251" y="2985436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c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245077" y="4172832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d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916537" y="2793450"/>
            <a:ext cx="1658331" cy="1787844"/>
            <a:chOff x="2245077" y="2985436"/>
            <a:chExt cx="1486966" cy="1603095"/>
          </a:xfrm>
        </p:grpSpPr>
        <p:sp>
          <p:nvSpPr>
            <p:cNvPr id="63" name="TextBox 62"/>
            <p:cNvSpPr txBox="1"/>
            <p:nvPr/>
          </p:nvSpPr>
          <p:spPr>
            <a:xfrm>
              <a:off x="2902307" y="4155925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a</a:t>
              </a:r>
            </a:p>
          </p:txBody>
        </p:sp>
        <p:sp>
          <p:nvSpPr>
            <p:cNvPr id="64" name="Isosceles Triangle 63"/>
            <p:cNvSpPr/>
            <p:nvPr/>
          </p:nvSpPr>
          <p:spPr>
            <a:xfrm>
              <a:off x="2426708" y="3235573"/>
              <a:ext cx="1286606" cy="998700"/>
            </a:xfrm>
            <a:prstGeom prst="triangle">
              <a:avLst/>
            </a:prstGeom>
            <a:noFill/>
            <a:ln w="190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533813" y="4174573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b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105251" y="2985436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c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45077" y="4172832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d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2411589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25" y="904567"/>
            <a:ext cx="5819939" cy="4849949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235245" y="2795391"/>
            <a:ext cx="1658331" cy="1787844"/>
            <a:chOff x="2245077" y="2985436"/>
            <a:chExt cx="1486966" cy="1603095"/>
          </a:xfrm>
        </p:grpSpPr>
        <p:sp>
          <p:nvSpPr>
            <p:cNvPr id="45" name="TextBox 44"/>
            <p:cNvSpPr txBox="1"/>
            <p:nvPr/>
          </p:nvSpPr>
          <p:spPr>
            <a:xfrm>
              <a:off x="2902307" y="4155925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a</a:t>
              </a:r>
            </a:p>
          </p:txBody>
        </p:sp>
        <p:sp>
          <p:nvSpPr>
            <p:cNvPr id="46" name="Isosceles Triangle 45"/>
            <p:cNvSpPr/>
            <p:nvPr/>
          </p:nvSpPr>
          <p:spPr>
            <a:xfrm>
              <a:off x="2426708" y="3235573"/>
              <a:ext cx="1286606" cy="998700"/>
            </a:xfrm>
            <a:prstGeom prst="triangle">
              <a:avLst/>
            </a:prstGeom>
            <a:noFill/>
            <a:ln w="190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33813" y="4174573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b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105251" y="2985436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c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45077" y="4172832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d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916537" y="2793450"/>
            <a:ext cx="1658331" cy="1787844"/>
            <a:chOff x="2245077" y="2985436"/>
            <a:chExt cx="1486966" cy="1603095"/>
          </a:xfrm>
        </p:grpSpPr>
        <p:sp>
          <p:nvSpPr>
            <p:cNvPr id="51" name="TextBox 50"/>
            <p:cNvSpPr txBox="1"/>
            <p:nvPr/>
          </p:nvSpPr>
          <p:spPr>
            <a:xfrm>
              <a:off x="2902307" y="4155925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a</a:t>
              </a:r>
            </a:p>
          </p:txBody>
        </p:sp>
        <p:sp>
          <p:nvSpPr>
            <p:cNvPr id="52" name="Isosceles Triangle 51"/>
            <p:cNvSpPr/>
            <p:nvPr/>
          </p:nvSpPr>
          <p:spPr>
            <a:xfrm>
              <a:off x="2426708" y="3235573"/>
              <a:ext cx="1286606" cy="998700"/>
            </a:xfrm>
            <a:prstGeom prst="triangle">
              <a:avLst/>
            </a:prstGeom>
            <a:noFill/>
            <a:ln w="190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33813" y="4174573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b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105251" y="2985436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c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45077" y="4172832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d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801705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25" y="904567"/>
            <a:ext cx="5819939" cy="4849949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2235245" y="2795391"/>
            <a:ext cx="1658331" cy="1787844"/>
            <a:chOff x="2245077" y="2985436"/>
            <a:chExt cx="1486966" cy="1603095"/>
          </a:xfrm>
        </p:grpSpPr>
        <p:sp>
          <p:nvSpPr>
            <p:cNvPr id="69" name="TextBox 68"/>
            <p:cNvSpPr txBox="1"/>
            <p:nvPr/>
          </p:nvSpPr>
          <p:spPr>
            <a:xfrm>
              <a:off x="2902307" y="4155925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a</a:t>
              </a:r>
            </a:p>
          </p:txBody>
        </p:sp>
        <p:sp>
          <p:nvSpPr>
            <p:cNvPr id="70" name="Isosceles Triangle 69"/>
            <p:cNvSpPr/>
            <p:nvPr/>
          </p:nvSpPr>
          <p:spPr>
            <a:xfrm>
              <a:off x="2426708" y="3235573"/>
              <a:ext cx="1286606" cy="998700"/>
            </a:xfrm>
            <a:prstGeom prst="triangle">
              <a:avLst/>
            </a:prstGeom>
            <a:noFill/>
            <a:ln w="190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533813" y="4174573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b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105251" y="2985436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c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245077" y="4172832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d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916537" y="2793450"/>
            <a:ext cx="1658331" cy="1787844"/>
            <a:chOff x="2245077" y="2985436"/>
            <a:chExt cx="1486966" cy="1603095"/>
          </a:xfrm>
        </p:grpSpPr>
        <p:sp>
          <p:nvSpPr>
            <p:cNvPr id="75" name="TextBox 74"/>
            <p:cNvSpPr txBox="1"/>
            <p:nvPr/>
          </p:nvSpPr>
          <p:spPr>
            <a:xfrm>
              <a:off x="2902307" y="4155925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a</a:t>
              </a:r>
            </a:p>
          </p:txBody>
        </p:sp>
        <p:sp>
          <p:nvSpPr>
            <p:cNvPr id="76" name="Isosceles Triangle 75"/>
            <p:cNvSpPr/>
            <p:nvPr/>
          </p:nvSpPr>
          <p:spPr>
            <a:xfrm>
              <a:off x="2426708" y="3235573"/>
              <a:ext cx="1286606" cy="998700"/>
            </a:xfrm>
            <a:prstGeom prst="triangle">
              <a:avLst/>
            </a:prstGeom>
            <a:noFill/>
            <a:ln w="190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533813" y="4174573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b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105251" y="2985436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c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245077" y="4172832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d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329238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SYSTEMS DESIGN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809625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Understand the task, define the problem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Sketch a functional block diagram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Decide &amp; select mechatronics components (type, number, communication protocol, etc.) : </a:t>
            </a:r>
          </a:p>
          <a:p>
            <a:pPr marL="841375" lvl="1" indent="-514350">
              <a:lnSpc>
                <a:spcPct val="150000"/>
              </a:lnSpc>
            </a:pPr>
            <a:r>
              <a:rPr lang="en-US" sz="1700" dirty="0"/>
              <a:t>Digital control architecture</a:t>
            </a:r>
          </a:p>
          <a:p>
            <a:pPr marL="841375" lvl="1" indent="-514350">
              <a:lnSpc>
                <a:spcPct val="150000"/>
              </a:lnSpc>
            </a:pPr>
            <a:r>
              <a:rPr lang="en-US" sz="1700" dirty="0"/>
              <a:t>Sensors &amp; input interfacing</a:t>
            </a:r>
          </a:p>
          <a:p>
            <a:pPr marL="841375" lvl="1" indent="-514350">
              <a:lnSpc>
                <a:spcPct val="150000"/>
              </a:lnSpc>
            </a:pPr>
            <a:r>
              <a:rPr lang="en-US" sz="1700" dirty="0"/>
              <a:t>Actuators &amp; output interfacing</a:t>
            </a:r>
          </a:p>
          <a:p>
            <a:pPr marL="841375" lvl="1" indent="-514350">
              <a:lnSpc>
                <a:spcPct val="150000"/>
              </a:lnSpc>
            </a:pPr>
            <a:r>
              <a:rPr lang="en-US" sz="1700" dirty="0"/>
              <a:t>Display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Construct hardware prototype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Programme</a:t>
            </a:r>
            <a:r>
              <a:rPr lang="en-US" sz="1800" dirty="0"/>
              <a:t> software / firmware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898102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25" y="904567"/>
            <a:ext cx="5817869" cy="484994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35245" y="2795391"/>
            <a:ext cx="1658331" cy="1787844"/>
            <a:chOff x="2245077" y="2985436"/>
            <a:chExt cx="1486966" cy="1603095"/>
          </a:xfrm>
        </p:grpSpPr>
        <p:sp>
          <p:nvSpPr>
            <p:cNvPr id="21" name="TextBox 20"/>
            <p:cNvSpPr txBox="1"/>
            <p:nvPr/>
          </p:nvSpPr>
          <p:spPr>
            <a:xfrm>
              <a:off x="2902307" y="4155925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a</a:t>
              </a:r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2426708" y="3235573"/>
              <a:ext cx="1286606" cy="998700"/>
            </a:xfrm>
            <a:prstGeom prst="triangle">
              <a:avLst/>
            </a:prstGeom>
            <a:noFill/>
            <a:ln w="190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33813" y="4174573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b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05251" y="2985436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45077" y="4172832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16537" y="2793450"/>
            <a:ext cx="1658331" cy="1787844"/>
            <a:chOff x="2245077" y="2985436"/>
            <a:chExt cx="1486966" cy="1603095"/>
          </a:xfrm>
        </p:grpSpPr>
        <p:sp>
          <p:nvSpPr>
            <p:cNvPr id="27" name="TextBox 26"/>
            <p:cNvSpPr txBox="1"/>
            <p:nvPr/>
          </p:nvSpPr>
          <p:spPr>
            <a:xfrm>
              <a:off x="2902307" y="4155925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a</a:t>
              </a:r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2426708" y="3235573"/>
              <a:ext cx="1286606" cy="998700"/>
            </a:xfrm>
            <a:prstGeom prst="triangle">
              <a:avLst/>
            </a:prstGeom>
            <a:noFill/>
            <a:ln w="190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33813" y="4174573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b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05251" y="2985436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c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45077" y="4172832"/>
              <a:ext cx="198230" cy="41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+mj-lt"/>
                </a:rPr>
                <a:t>d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2550035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77333" y="6185407"/>
            <a:ext cx="768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Click this image to play animation</a:t>
            </a:r>
          </a:p>
        </p:txBody>
      </p:sp>
      <p:pic>
        <p:nvPicPr>
          <p:cNvPr id="11" name="15S1_MA2012_A3D_Ang(CH7S26HexapodRobot) _V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025" y="904567"/>
            <a:ext cx="5819939" cy="484994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892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108608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Obstacle avoidance</a:t>
            </a:r>
          </a:p>
          <a:p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91"/>
          <a:stretch/>
        </p:blipFill>
        <p:spPr bwMode="auto">
          <a:xfrm>
            <a:off x="1834365" y="2790498"/>
            <a:ext cx="5511052" cy="3358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47649" y="1159919"/>
            <a:ext cx="8648701" cy="1288006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sz="1800" dirty="0"/>
              <a:t>Contact or non-contact sensors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Avoidance strategy</a:t>
            </a:r>
          </a:p>
          <a:p>
            <a:pPr marL="344487" lvl="1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SG" sz="18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653473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2: SKETCH A FUNCTIONAL BLOCK DIAGRAM</a:t>
            </a:r>
            <a:endParaRPr lang="en-SG" sz="2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0" y="1130884"/>
            <a:ext cx="7956260" cy="45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44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>
            <a:normAutofit/>
          </a:bodyPr>
          <a:lstStyle/>
          <a:p>
            <a:r>
              <a:rPr lang="en-US" sz="2100" dirty="0"/>
              <a:t>STEP 3: DECIDE &amp; SELECT MECHATRONICS COMPONENTS</a:t>
            </a:r>
            <a:endParaRPr lang="en-SG" sz="21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Actuators: Servo x 12</a:t>
            </a:r>
          </a:p>
          <a:p>
            <a:endParaRPr lang="en-US" dirty="0"/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228600" y="1123952"/>
            <a:ext cx="5812488" cy="1772504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sz="1800" dirty="0"/>
              <a:t>The drive flange can rotate ½ revolution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It is driven by width of high pulse (Logic 1) called ‘Mark’ length</a:t>
            </a:r>
            <a:endParaRPr lang="en-SG" sz="1800" dirty="0"/>
          </a:p>
          <a:p>
            <a:pPr>
              <a:lnSpc>
                <a:spcPct val="200000"/>
              </a:lnSpc>
            </a:pPr>
            <a:endParaRPr lang="en-SG" sz="1800" dirty="0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09" y="4451649"/>
            <a:ext cx="3352309" cy="94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1310673" y="4572988"/>
            <a:ext cx="814059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47609" y="4023163"/>
            <a:ext cx="87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</a:t>
            </a:r>
            <a:endParaRPr lang="en-SG" dirty="0"/>
          </a:p>
        </p:txBody>
      </p:sp>
      <p:sp>
        <p:nvSpPr>
          <p:cNvPr id="25" name="TextBox 24"/>
          <p:cNvSpPr txBox="1"/>
          <p:nvPr/>
        </p:nvSpPr>
        <p:spPr>
          <a:xfrm>
            <a:off x="2108967" y="4737568"/>
            <a:ext cx="87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</a:t>
            </a:r>
            <a:endParaRPr lang="en-SG" dirty="0"/>
          </a:p>
        </p:txBody>
      </p:sp>
      <p:pic>
        <p:nvPicPr>
          <p:cNvPr id="26" name="Picture 4" descr="http://www.futaba-rc.com/servos/specs-lineart/specs-futm002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8" t="8882" b="5135"/>
          <a:stretch/>
        </p:blipFill>
        <p:spPr bwMode="auto">
          <a:xfrm>
            <a:off x="5926435" y="2844518"/>
            <a:ext cx="2553138" cy="315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rved Right Arrow 26"/>
          <p:cNvSpPr/>
          <p:nvPr/>
        </p:nvSpPr>
        <p:spPr>
          <a:xfrm>
            <a:off x="6822004" y="2445127"/>
            <a:ext cx="457200" cy="520261"/>
          </a:xfrm>
          <a:prstGeom prst="curved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flipH="1">
            <a:off x="7709251" y="2445127"/>
            <a:ext cx="457200" cy="520261"/>
          </a:xfrm>
          <a:prstGeom prst="curved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12998" y="1950187"/>
            <a:ext cx="180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-90</a:t>
            </a:r>
            <a:r>
              <a:rPr lang="en-US" dirty="0">
                <a:sym typeface="Symbol"/>
              </a:rPr>
              <a:t> to +90</a:t>
            </a:r>
          </a:p>
        </p:txBody>
      </p:sp>
    </p:spTree>
    <p:extLst>
      <p:ext uri="{BB962C8B-B14F-4D97-AF65-F5344CB8AC3E}">
        <p14:creationId xmlns:p14="http://schemas.microsoft.com/office/powerpoint/2010/main" val="4156933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Actuators: Servo</a:t>
            </a:r>
            <a:endParaRPr lang="en-SG" dirty="0"/>
          </a:p>
          <a:p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3066910" y="1301337"/>
            <a:ext cx="5680005" cy="4123239"/>
            <a:chOff x="3166029" y="1531367"/>
            <a:chExt cx="5924365" cy="4300625"/>
          </a:xfrm>
        </p:grpSpPr>
        <p:sp>
          <p:nvSpPr>
            <p:cNvPr id="82" name="Line 267"/>
            <p:cNvSpPr>
              <a:spLocks noChangeShapeType="1"/>
            </p:cNvSpPr>
            <p:nvPr/>
          </p:nvSpPr>
          <p:spPr bwMode="auto">
            <a:xfrm>
              <a:off x="8327583" y="4597509"/>
              <a:ext cx="480277" cy="137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Line 303"/>
            <p:cNvSpPr>
              <a:spLocks noChangeShapeType="1"/>
            </p:cNvSpPr>
            <p:nvPr/>
          </p:nvSpPr>
          <p:spPr bwMode="auto">
            <a:xfrm>
              <a:off x="7204333" y="4532602"/>
              <a:ext cx="85682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302"/>
            <p:cNvSpPr>
              <a:spLocks noChangeArrowheads="1"/>
            </p:cNvSpPr>
            <p:nvPr/>
          </p:nvSpPr>
          <p:spPr bwMode="auto">
            <a:xfrm>
              <a:off x="8049790" y="1961292"/>
              <a:ext cx="174775" cy="2277367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Text Box 301"/>
            <p:cNvSpPr txBox="1">
              <a:spLocks noChangeArrowheads="1"/>
            </p:cNvSpPr>
            <p:nvPr/>
          </p:nvSpPr>
          <p:spPr bwMode="auto">
            <a:xfrm>
              <a:off x="7533990" y="2617855"/>
              <a:ext cx="1266055" cy="114417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Speed reduction (200:1) gearbox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6" name="Rectangle 300"/>
            <p:cNvSpPr>
              <a:spLocks noChangeArrowheads="1"/>
            </p:cNvSpPr>
            <p:nvPr/>
          </p:nvSpPr>
          <p:spPr bwMode="auto">
            <a:xfrm>
              <a:off x="7310903" y="1825309"/>
              <a:ext cx="1712229" cy="135983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Oval 299"/>
            <p:cNvSpPr>
              <a:spLocks noChangeArrowheads="1"/>
            </p:cNvSpPr>
            <p:nvPr/>
          </p:nvSpPr>
          <p:spPr bwMode="auto">
            <a:xfrm>
              <a:off x="7732921" y="4227671"/>
              <a:ext cx="785778" cy="7142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Text Box 298"/>
            <p:cNvSpPr txBox="1">
              <a:spLocks noChangeArrowheads="1"/>
            </p:cNvSpPr>
            <p:nvPr/>
          </p:nvSpPr>
          <p:spPr bwMode="auto">
            <a:xfrm>
              <a:off x="7614983" y="4283987"/>
              <a:ext cx="1020233" cy="667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DC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Motor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9" name="AutoShape 297"/>
            <p:cNvSpPr>
              <a:spLocks noChangeArrowheads="1"/>
            </p:cNvSpPr>
            <p:nvPr/>
          </p:nvSpPr>
          <p:spPr bwMode="auto">
            <a:xfrm rot="5400000">
              <a:off x="6295078" y="4123135"/>
              <a:ext cx="997207" cy="832669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Line 296"/>
            <p:cNvSpPr>
              <a:spLocks noChangeShapeType="1"/>
            </p:cNvSpPr>
            <p:nvPr/>
          </p:nvSpPr>
          <p:spPr bwMode="auto">
            <a:xfrm flipH="1">
              <a:off x="5926910" y="2108263"/>
              <a:ext cx="2134248" cy="57689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Line 295"/>
            <p:cNvSpPr>
              <a:spLocks noChangeShapeType="1"/>
            </p:cNvSpPr>
            <p:nvPr/>
          </p:nvSpPr>
          <p:spPr bwMode="auto">
            <a:xfrm>
              <a:off x="5446633" y="2175568"/>
              <a:ext cx="76162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5446633" y="3308757"/>
              <a:ext cx="761622" cy="137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Line 293"/>
            <p:cNvSpPr>
              <a:spLocks noChangeShapeType="1"/>
            </p:cNvSpPr>
            <p:nvPr/>
          </p:nvSpPr>
          <p:spPr bwMode="auto">
            <a:xfrm>
              <a:off x="5821761" y="2175568"/>
              <a:ext cx="0" cy="10164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94" name="Group 288"/>
            <p:cNvGrpSpPr>
              <a:grpSpLocks/>
            </p:cNvGrpSpPr>
            <p:nvPr/>
          </p:nvGrpSpPr>
          <p:grpSpPr bwMode="auto">
            <a:xfrm>
              <a:off x="5797605" y="2730487"/>
              <a:ext cx="180459" cy="442287"/>
              <a:chOff x="3075" y="3045"/>
              <a:chExt cx="375" cy="1320"/>
            </a:xfrm>
          </p:grpSpPr>
          <p:sp>
            <p:nvSpPr>
              <p:cNvPr id="134" name="Line 292"/>
              <p:cNvSpPr>
                <a:spLocks noChangeShapeType="1"/>
              </p:cNvSpPr>
              <p:nvPr/>
            </p:nvSpPr>
            <p:spPr bwMode="auto">
              <a:xfrm>
                <a:off x="3090" y="3045"/>
                <a:ext cx="360" cy="33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Line 291"/>
              <p:cNvSpPr>
                <a:spLocks noChangeShapeType="1"/>
              </p:cNvSpPr>
              <p:nvPr/>
            </p:nvSpPr>
            <p:spPr bwMode="auto">
              <a:xfrm>
                <a:off x="3090" y="3705"/>
                <a:ext cx="360" cy="33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Line 290"/>
              <p:cNvSpPr>
                <a:spLocks noChangeShapeType="1"/>
              </p:cNvSpPr>
              <p:nvPr/>
            </p:nvSpPr>
            <p:spPr bwMode="auto">
              <a:xfrm flipH="1">
                <a:off x="3075" y="3375"/>
                <a:ext cx="360" cy="33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Line 289"/>
              <p:cNvSpPr>
                <a:spLocks noChangeShapeType="1"/>
              </p:cNvSpPr>
              <p:nvPr/>
            </p:nvSpPr>
            <p:spPr bwMode="auto">
              <a:xfrm flipH="1">
                <a:off x="3090" y="4035"/>
                <a:ext cx="360" cy="33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5" name="Line 287"/>
            <p:cNvSpPr>
              <a:spLocks noChangeShapeType="1"/>
            </p:cNvSpPr>
            <p:nvPr/>
          </p:nvSpPr>
          <p:spPr bwMode="auto">
            <a:xfrm>
              <a:off x="5821761" y="3172774"/>
              <a:ext cx="0" cy="1249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96" name="Group 282"/>
            <p:cNvGrpSpPr>
              <a:grpSpLocks/>
            </p:cNvGrpSpPr>
            <p:nvPr/>
          </p:nvGrpSpPr>
          <p:grpSpPr bwMode="auto">
            <a:xfrm>
              <a:off x="5810393" y="2289574"/>
              <a:ext cx="179038" cy="440914"/>
              <a:chOff x="3075" y="3045"/>
              <a:chExt cx="375" cy="1320"/>
            </a:xfrm>
          </p:grpSpPr>
          <p:sp>
            <p:nvSpPr>
              <p:cNvPr id="130" name="Line 286"/>
              <p:cNvSpPr>
                <a:spLocks noChangeShapeType="1"/>
              </p:cNvSpPr>
              <p:nvPr/>
            </p:nvSpPr>
            <p:spPr bwMode="auto">
              <a:xfrm>
                <a:off x="3090" y="3045"/>
                <a:ext cx="360" cy="33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Line 285"/>
              <p:cNvSpPr>
                <a:spLocks noChangeShapeType="1"/>
              </p:cNvSpPr>
              <p:nvPr/>
            </p:nvSpPr>
            <p:spPr bwMode="auto">
              <a:xfrm>
                <a:off x="3090" y="3705"/>
                <a:ext cx="360" cy="33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Line 284"/>
              <p:cNvSpPr>
                <a:spLocks noChangeShapeType="1"/>
              </p:cNvSpPr>
              <p:nvPr/>
            </p:nvSpPr>
            <p:spPr bwMode="auto">
              <a:xfrm flipH="1">
                <a:off x="3075" y="3375"/>
                <a:ext cx="360" cy="33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Line 283"/>
              <p:cNvSpPr>
                <a:spLocks noChangeShapeType="1"/>
              </p:cNvSpPr>
              <p:nvPr/>
            </p:nvSpPr>
            <p:spPr bwMode="auto">
              <a:xfrm flipH="1">
                <a:off x="3090" y="4035"/>
                <a:ext cx="360" cy="33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7" name="Text Box 281"/>
            <p:cNvSpPr txBox="1">
              <a:spLocks noChangeArrowheads="1"/>
            </p:cNvSpPr>
            <p:nvPr/>
          </p:nvSpPr>
          <p:spPr bwMode="auto">
            <a:xfrm>
              <a:off x="4825684" y="1948930"/>
              <a:ext cx="656473" cy="464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+5V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8" name="Text Box 280"/>
            <p:cNvSpPr txBox="1">
              <a:spLocks noChangeArrowheads="1"/>
            </p:cNvSpPr>
            <p:nvPr/>
          </p:nvSpPr>
          <p:spPr bwMode="auto">
            <a:xfrm>
              <a:off x="4977724" y="3064263"/>
              <a:ext cx="656473" cy="317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0V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9" name="Line 279"/>
            <p:cNvSpPr>
              <a:spLocks noChangeShapeType="1"/>
            </p:cNvSpPr>
            <p:nvPr/>
          </p:nvSpPr>
          <p:spPr bwMode="auto">
            <a:xfrm>
              <a:off x="6841993" y="2425556"/>
              <a:ext cx="0" cy="130213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oval" w="lg" len="lg"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Line 278"/>
            <p:cNvSpPr>
              <a:spLocks noChangeShapeType="1"/>
            </p:cNvSpPr>
            <p:nvPr/>
          </p:nvSpPr>
          <p:spPr bwMode="auto">
            <a:xfrm flipH="1">
              <a:off x="5493524" y="3716705"/>
              <a:ext cx="1348469" cy="137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277"/>
            <p:cNvSpPr>
              <a:spLocks noChangeArrowheads="1"/>
            </p:cNvSpPr>
            <p:nvPr/>
          </p:nvSpPr>
          <p:spPr bwMode="auto">
            <a:xfrm>
              <a:off x="5200811" y="4226297"/>
              <a:ext cx="527168" cy="51096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Line 276"/>
            <p:cNvSpPr>
              <a:spLocks noChangeShapeType="1"/>
            </p:cNvSpPr>
            <p:nvPr/>
          </p:nvSpPr>
          <p:spPr bwMode="auto">
            <a:xfrm>
              <a:off x="5727979" y="4487274"/>
              <a:ext cx="64510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Line 275"/>
            <p:cNvSpPr>
              <a:spLocks noChangeShapeType="1"/>
            </p:cNvSpPr>
            <p:nvPr/>
          </p:nvSpPr>
          <p:spPr bwMode="auto">
            <a:xfrm>
              <a:off x="5482157" y="3727694"/>
              <a:ext cx="0" cy="49860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Line 274"/>
            <p:cNvSpPr>
              <a:spLocks noChangeShapeType="1"/>
            </p:cNvSpPr>
            <p:nvPr/>
          </p:nvSpPr>
          <p:spPr bwMode="auto">
            <a:xfrm>
              <a:off x="5270437" y="4294975"/>
              <a:ext cx="375127" cy="3626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Line 273"/>
            <p:cNvSpPr>
              <a:spLocks noChangeShapeType="1"/>
            </p:cNvSpPr>
            <p:nvPr/>
          </p:nvSpPr>
          <p:spPr bwMode="auto">
            <a:xfrm flipH="1">
              <a:off x="5270437" y="4305964"/>
              <a:ext cx="375127" cy="3626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Text Box 269"/>
            <p:cNvSpPr txBox="1">
              <a:spLocks noChangeArrowheads="1"/>
            </p:cNvSpPr>
            <p:nvPr/>
          </p:nvSpPr>
          <p:spPr bwMode="auto">
            <a:xfrm>
              <a:off x="6243779" y="4400740"/>
              <a:ext cx="1020233" cy="317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Amplifier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7" name="Line 268"/>
            <p:cNvSpPr>
              <a:spLocks noChangeShapeType="1"/>
            </p:cNvSpPr>
            <p:nvPr/>
          </p:nvSpPr>
          <p:spPr bwMode="auto">
            <a:xfrm>
              <a:off x="3664778" y="4487274"/>
              <a:ext cx="1511877" cy="137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Line 267"/>
            <p:cNvSpPr>
              <a:spLocks noChangeShapeType="1"/>
            </p:cNvSpPr>
            <p:nvPr/>
          </p:nvSpPr>
          <p:spPr bwMode="auto">
            <a:xfrm>
              <a:off x="3653410" y="4396619"/>
              <a:ext cx="480277" cy="137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Line 266"/>
            <p:cNvSpPr>
              <a:spLocks noChangeShapeType="1"/>
            </p:cNvSpPr>
            <p:nvPr/>
          </p:nvSpPr>
          <p:spPr bwMode="auto">
            <a:xfrm flipV="1">
              <a:off x="4145056" y="4090313"/>
              <a:ext cx="0" cy="29531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Line 265"/>
            <p:cNvSpPr>
              <a:spLocks noChangeShapeType="1"/>
            </p:cNvSpPr>
            <p:nvPr/>
          </p:nvSpPr>
          <p:spPr bwMode="auto">
            <a:xfrm flipV="1">
              <a:off x="3664778" y="4577929"/>
              <a:ext cx="48027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Line 264"/>
            <p:cNvSpPr>
              <a:spLocks noChangeShapeType="1"/>
            </p:cNvSpPr>
            <p:nvPr/>
          </p:nvSpPr>
          <p:spPr bwMode="auto">
            <a:xfrm>
              <a:off x="4156422" y="4577929"/>
              <a:ext cx="0" cy="37361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Text Box 262"/>
            <p:cNvSpPr txBox="1">
              <a:spLocks noChangeArrowheads="1"/>
            </p:cNvSpPr>
            <p:nvPr/>
          </p:nvSpPr>
          <p:spPr bwMode="auto">
            <a:xfrm>
              <a:off x="3570996" y="4652103"/>
              <a:ext cx="506563" cy="226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0V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3" name="Text Box 261"/>
            <p:cNvSpPr txBox="1">
              <a:spLocks noChangeArrowheads="1"/>
            </p:cNvSpPr>
            <p:nvPr/>
          </p:nvSpPr>
          <p:spPr bwMode="auto">
            <a:xfrm>
              <a:off x="3614335" y="3793275"/>
              <a:ext cx="581162" cy="373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+6V 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4" name="Text Box 260"/>
            <p:cNvSpPr txBox="1">
              <a:spLocks noChangeArrowheads="1"/>
            </p:cNvSpPr>
            <p:nvPr/>
          </p:nvSpPr>
          <p:spPr bwMode="auto">
            <a:xfrm>
              <a:off x="4359616" y="4180970"/>
              <a:ext cx="734625" cy="4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Signal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5" name="Text Box 259"/>
            <p:cNvSpPr txBox="1">
              <a:spLocks noChangeArrowheads="1"/>
            </p:cNvSpPr>
            <p:nvPr/>
          </p:nvSpPr>
          <p:spPr bwMode="auto">
            <a:xfrm>
              <a:off x="5716611" y="4163113"/>
              <a:ext cx="819881" cy="24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Error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6" name="Text Box 258"/>
            <p:cNvSpPr txBox="1">
              <a:spLocks noChangeArrowheads="1"/>
            </p:cNvSpPr>
            <p:nvPr/>
          </p:nvSpPr>
          <p:spPr bwMode="auto">
            <a:xfrm>
              <a:off x="5161025" y="4329314"/>
              <a:ext cx="281346" cy="282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+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7" name="Text Box 257"/>
            <p:cNvSpPr txBox="1">
              <a:spLocks noChangeArrowheads="1"/>
            </p:cNvSpPr>
            <p:nvPr/>
          </p:nvSpPr>
          <p:spPr bwMode="auto">
            <a:xfrm>
              <a:off x="5305960" y="4090314"/>
              <a:ext cx="386495" cy="431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_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8" name="Text Box 256"/>
            <p:cNvSpPr txBox="1">
              <a:spLocks noChangeArrowheads="1"/>
            </p:cNvSpPr>
            <p:nvPr/>
          </p:nvSpPr>
          <p:spPr bwMode="auto">
            <a:xfrm>
              <a:off x="5294592" y="1829430"/>
              <a:ext cx="1425823" cy="403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Potentiometer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9" name="Text Box 255"/>
            <p:cNvSpPr txBox="1">
              <a:spLocks noChangeArrowheads="1"/>
            </p:cNvSpPr>
            <p:nvPr/>
          </p:nvSpPr>
          <p:spPr bwMode="auto">
            <a:xfrm>
              <a:off x="7545357" y="1531367"/>
              <a:ext cx="1324313" cy="287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Drive Flange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0" name="Line 254"/>
            <p:cNvSpPr>
              <a:spLocks noChangeShapeType="1"/>
            </p:cNvSpPr>
            <p:nvPr/>
          </p:nvSpPr>
          <p:spPr bwMode="auto">
            <a:xfrm flipV="1">
              <a:off x="4461924" y="4487274"/>
              <a:ext cx="257190" cy="63458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Text Box 253"/>
            <p:cNvSpPr txBox="1">
              <a:spLocks noChangeArrowheads="1"/>
            </p:cNvSpPr>
            <p:nvPr/>
          </p:nvSpPr>
          <p:spPr bwMode="auto">
            <a:xfrm>
              <a:off x="3303860" y="5014722"/>
              <a:ext cx="1547401" cy="792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This voltage represents  the desired angle of the drive flange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2" name="Line 252"/>
            <p:cNvSpPr>
              <a:spLocks noChangeShapeType="1"/>
            </p:cNvSpPr>
            <p:nvPr/>
          </p:nvSpPr>
          <p:spPr bwMode="auto">
            <a:xfrm>
              <a:off x="4461924" y="3219476"/>
              <a:ext cx="973342" cy="6016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Text Box 251"/>
            <p:cNvSpPr txBox="1">
              <a:spLocks noChangeArrowheads="1"/>
            </p:cNvSpPr>
            <p:nvPr/>
          </p:nvSpPr>
          <p:spPr bwMode="auto">
            <a:xfrm>
              <a:off x="3166029" y="2510717"/>
              <a:ext cx="1518982" cy="79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This voltage represents the actual angle of the drive flange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4" name="Line 250"/>
            <p:cNvSpPr>
              <a:spLocks noChangeShapeType="1"/>
            </p:cNvSpPr>
            <p:nvPr/>
          </p:nvSpPr>
          <p:spPr bwMode="auto">
            <a:xfrm flipV="1">
              <a:off x="5810393" y="4511998"/>
              <a:ext cx="187564" cy="63458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Text Box 249"/>
            <p:cNvSpPr txBox="1">
              <a:spLocks noChangeArrowheads="1"/>
            </p:cNvSpPr>
            <p:nvPr/>
          </p:nvSpPr>
          <p:spPr bwMode="auto">
            <a:xfrm>
              <a:off x="4848419" y="5038073"/>
              <a:ext cx="2415593" cy="79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This voltage represents the difference between the desired and actual angle of the drive flange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6" name="Line 266"/>
            <p:cNvSpPr>
              <a:spLocks noChangeShapeType="1"/>
            </p:cNvSpPr>
            <p:nvPr/>
          </p:nvSpPr>
          <p:spPr bwMode="auto">
            <a:xfrm flipV="1">
              <a:off x="8819229" y="4291203"/>
              <a:ext cx="0" cy="29531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Text Box 261"/>
            <p:cNvSpPr txBox="1">
              <a:spLocks noChangeArrowheads="1"/>
            </p:cNvSpPr>
            <p:nvPr/>
          </p:nvSpPr>
          <p:spPr bwMode="auto">
            <a:xfrm>
              <a:off x="8509232" y="3994165"/>
              <a:ext cx="581162" cy="373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+6V 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8" name="Line 264"/>
            <p:cNvSpPr>
              <a:spLocks noChangeShapeType="1"/>
            </p:cNvSpPr>
            <p:nvPr/>
          </p:nvSpPr>
          <p:spPr bwMode="auto">
            <a:xfrm>
              <a:off x="8149044" y="4949421"/>
              <a:ext cx="0" cy="37361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Text Box 262"/>
            <p:cNvSpPr txBox="1">
              <a:spLocks noChangeArrowheads="1"/>
            </p:cNvSpPr>
            <p:nvPr/>
          </p:nvSpPr>
          <p:spPr bwMode="auto">
            <a:xfrm>
              <a:off x="7924989" y="5395545"/>
              <a:ext cx="506563" cy="226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0V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pic>
        <p:nvPicPr>
          <p:cNvPr id="138" name="Picture 4" descr="http://www.futaba-rc.com/servos/specs-lineart/specs-futm00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8" t="8882" b="5135"/>
          <a:stretch/>
        </p:blipFill>
        <p:spPr bwMode="auto">
          <a:xfrm>
            <a:off x="404736" y="2716052"/>
            <a:ext cx="2439186" cy="301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Curved Right Arrow 138"/>
          <p:cNvSpPr/>
          <p:nvPr/>
        </p:nvSpPr>
        <p:spPr>
          <a:xfrm>
            <a:off x="1205284" y="2228909"/>
            <a:ext cx="457200" cy="520261"/>
          </a:xfrm>
          <a:prstGeom prst="curved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0" name="Curved Right Arrow 139"/>
          <p:cNvSpPr/>
          <p:nvPr/>
        </p:nvSpPr>
        <p:spPr>
          <a:xfrm flipH="1">
            <a:off x="2092531" y="2228909"/>
            <a:ext cx="457200" cy="520261"/>
          </a:xfrm>
          <a:prstGeom prst="curved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96278" y="1733969"/>
            <a:ext cx="180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-90</a:t>
            </a:r>
            <a:r>
              <a:rPr lang="en-US" dirty="0">
                <a:sym typeface="Symbol"/>
              </a:rPr>
              <a:t> to +90</a:t>
            </a:r>
          </a:p>
        </p:txBody>
      </p:sp>
      <p:sp>
        <p:nvSpPr>
          <p:cNvPr id="142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>
            <a:normAutofit/>
          </a:bodyPr>
          <a:lstStyle/>
          <a:p>
            <a:r>
              <a:rPr lang="en-US" sz="2100" dirty="0"/>
              <a:t>STEP 3: DECIDE &amp; SELECT MECHATRONICS COMPONENTS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1339344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96496" y="1155632"/>
            <a:ext cx="7380775" cy="4279181"/>
            <a:chOff x="612342" y="1576552"/>
            <a:chExt cx="7380775" cy="4279181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1497724" y="1907628"/>
              <a:ext cx="0" cy="353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497724" y="5439103"/>
              <a:ext cx="55967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497724" y="5439103"/>
              <a:ext cx="64638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144110" y="2301766"/>
              <a:ext cx="2827051" cy="313733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971161" y="2301766"/>
              <a:ext cx="64638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218228" y="3137338"/>
              <a:ext cx="0" cy="230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499945" y="3957145"/>
              <a:ext cx="0" cy="1481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774731" y="4698124"/>
              <a:ext cx="0" cy="740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947259" y="2301766"/>
              <a:ext cx="0" cy="3137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497724" y="4698124"/>
              <a:ext cx="12770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497724" y="3957145"/>
              <a:ext cx="20022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1497724" y="3137338"/>
              <a:ext cx="2720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1497724" y="2301766"/>
              <a:ext cx="34495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805151" y="5475155"/>
              <a:ext cx="67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0.5</a:t>
              </a:r>
              <a:endParaRPr lang="en-SG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483068" y="5486401"/>
              <a:ext cx="67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1.0</a:t>
              </a:r>
              <a:endParaRPr lang="en-SG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68867" y="5475014"/>
              <a:ext cx="67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1.5</a:t>
              </a:r>
              <a:endParaRPr lang="en-SG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79269" y="5482757"/>
              <a:ext cx="67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2.0</a:t>
              </a:r>
              <a:endParaRPr lang="en-SG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47968" y="5475014"/>
              <a:ext cx="677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2.5</a:t>
              </a:r>
              <a:endParaRPr lang="en-SG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38648" y="5068613"/>
              <a:ext cx="2254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 Length (</a:t>
              </a:r>
              <a:r>
                <a:rPr lang="en-US" dirty="0" err="1"/>
                <a:t>ms</a:t>
              </a:r>
              <a:r>
                <a:rPr lang="en-US" dirty="0"/>
                <a:t>)</a:t>
              </a:r>
              <a:endParaRPr lang="en-SG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2342" y="1576552"/>
              <a:ext cx="2895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 flange rotation (</a:t>
              </a:r>
              <a:r>
                <a:rPr lang="en-US" dirty="0">
                  <a:sym typeface="Symbol"/>
                </a:rPr>
                <a:t>)</a:t>
              </a:r>
              <a:endParaRPr lang="en-SG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79938" y="5437945"/>
              <a:ext cx="417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  <a:endParaRPr lang="en-SG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9807" y="4528644"/>
              <a:ext cx="677917" cy="37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45</a:t>
              </a:r>
              <a:endParaRPr lang="en-SG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19806" y="3771900"/>
              <a:ext cx="677917" cy="37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90</a:t>
              </a:r>
              <a:endParaRPr lang="en-SG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19805" y="2952093"/>
              <a:ext cx="677917" cy="37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135</a:t>
              </a:r>
              <a:endParaRPr lang="en-SG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4552" y="2116521"/>
              <a:ext cx="677917" cy="37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180</a:t>
              </a:r>
              <a:endParaRPr lang="en-SG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2774731" y="3137338"/>
              <a:ext cx="1443497" cy="1576550"/>
            </a:xfrm>
            <a:prstGeom prst="line">
              <a:avLst/>
            </a:prstGeom>
            <a:ln w="762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109893" y="3501102"/>
              <a:ext cx="1686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Safe range</a:t>
              </a:r>
              <a:endParaRPr lang="en-SG" dirty="0"/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>
            <a:normAutofit/>
          </a:bodyPr>
          <a:lstStyle/>
          <a:p>
            <a:r>
              <a:rPr lang="en-US" sz="2100" dirty="0"/>
              <a:t>STEP 3: DECIDE &amp; SELECT MECHATRONICS COMPONENTS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2190104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3: DECIDE &amp; SELECT MECHATRONICS COMPONENTS</a:t>
            </a:r>
            <a:endParaRPr lang="en-SG" sz="21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Sensors: Limit Switch (contact sensor) x 2</a:t>
            </a:r>
            <a:endParaRPr lang="en-SG" dirty="0"/>
          </a:p>
        </p:txBody>
      </p:sp>
      <p:pic>
        <p:nvPicPr>
          <p:cNvPr id="2050" name="Picture 2" descr="C:\Users\awt\Pictures\Phone Pictures 26Oct2012\DSC_01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10617" r="16034"/>
          <a:stretch/>
        </p:blipFill>
        <p:spPr bwMode="auto">
          <a:xfrm>
            <a:off x="1385482" y="1708259"/>
            <a:ext cx="5878483" cy="386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Arrow 6"/>
          <p:cNvSpPr/>
          <p:nvPr/>
        </p:nvSpPr>
        <p:spPr>
          <a:xfrm rot="18695316">
            <a:off x="5033143" y="3207500"/>
            <a:ext cx="646386" cy="22777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2882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3: DECIDE &amp; SELECT MECHATRONICS COMPONENTS</a:t>
            </a:r>
            <a:endParaRPr lang="en-SG" sz="21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Control Architecture: Basic Stamp BS1 x 4</a:t>
            </a:r>
            <a:endParaRPr lang="en-SG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78188" y="2066925"/>
            <a:ext cx="2224087" cy="33750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3752850" y="3640138"/>
            <a:ext cx="1260475" cy="5635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20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Microprocessor</a:t>
            </a:r>
          </a:p>
          <a:p>
            <a:pPr algn="ctr"/>
            <a:r>
              <a:rPr lang="en-US" altLang="zh-CN" sz="120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+ I/O</a:t>
            </a:r>
            <a:endParaRPr lang="en-US" sz="120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3752850" y="4497388"/>
            <a:ext cx="1260475" cy="650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RAM – </a:t>
            </a:r>
            <a:r>
              <a:rPr lang="en-US" altLang="zh-CN" sz="1200" i="1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for storing the variables</a:t>
            </a:r>
            <a:endParaRPr lang="en-US" sz="12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3752850" y="2697163"/>
            <a:ext cx="1271588" cy="660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EEPROM – </a:t>
            </a:r>
            <a:r>
              <a:rPr lang="en-US" altLang="zh-CN" sz="1200" i="1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for storing your program</a:t>
            </a:r>
            <a:endParaRPr lang="en-US" sz="12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5024438" y="3673475"/>
            <a:ext cx="7921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5024438" y="3744913"/>
            <a:ext cx="7921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5013325" y="3810000"/>
            <a:ext cx="7921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5013325" y="3881438"/>
            <a:ext cx="7921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5035550" y="3954463"/>
            <a:ext cx="7921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>
            <a:off x="5035550" y="4027488"/>
            <a:ext cx="7921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5024438" y="4092575"/>
            <a:ext cx="7921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5024438" y="4164013"/>
            <a:ext cx="7921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utoShape 22"/>
          <p:cNvSpPr>
            <a:spLocks/>
          </p:cNvSpPr>
          <p:nvPr/>
        </p:nvSpPr>
        <p:spPr bwMode="auto">
          <a:xfrm>
            <a:off x="5816600" y="3552825"/>
            <a:ext cx="150813" cy="769938"/>
          </a:xfrm>
          <a:prstGeom prst="rightBrace">
            <a:avLst>
              <a:gd name="adj1" fmla="val 42544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6153150" y="3813175"/>
            <a:ext cx="9969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8 I/O Pins</a:t>
            </a:r>
            <a:endParaRPr lang="en-US" sz="14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>
            <a:off x="4373563" y="3357563"/>
            <a:ext cx="0" cy="282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4362450" y="4210050"/>
            <a:ext cx="0" cy="282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utoShape 26"/>
          <p:cNvSpPr>
            <a:spLocks noChangeArrowheads="1"/>
          </p:cNvSpPr>
          <p:nvPr/>
        </p:nvSpPr>
        <p:spPr bwMode="auto">
          <a:xfrm rot="10800000">
            <a:off x="4221162" y="1660217"/>
            <a:ext cx="466725" cy="379412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4775200" y="1524000"/>
            <a:ext cx="13779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6V DC </a:t>
            </a:r>
          </a:p>
          <a:p>
            <a:r>
              <a:rPr lang="en-US" altLang="zh-CN" sz="14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Power Supply</a:t>
            </a:r>
            <a:endParaRPr lang="en-US" sz="14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26" name="Line 28"/>
          <p:cNvSpPr>
            <a:spLocks noChangeShapeType="1"/>
          </p:cNvSpPr>
          <p:nvPr/>
        </p:nvSpPr>
        <p:spPr bwMode="auto">
          <a:xfrm>
            <a:off x="4405313" y="2403475"/>
            <a:ext cx="0" cy="2921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Line 29"/>
          <p:cNvSpPr>
            <a:spLocks noChangeShapeType="1"/>
          </p:cNvSpPr>
          <p:nvPr/>
        </p:nvSpPr>
        <p:spPr bwMode="auto">
          <a:xfrm>
            <a:off x="4395788" y="2413000"/>
            <a:ext cx="16589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088063" y="2066925"/>
            <a:ext cx="1138237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Program from PC via downloading cable</a:t>
            </a:r>
            <a:endParaRPr lang="en-US" sz="14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31"/>
          <p:cNvSpPr>
            <a:spLocks noChangeShapeType="1"/>
          </p:cNvSpPr>
          <p:nvPr/>
        </p:nvSpPr>
        <p:spPr bwMode="auto">
          <a:xfrm>
            <a:off x="2963863" y="3000375"/>
            <a:ext cx="7889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Box 32"/>
          <p:cNvSpPr txBox="1">
            <a:spLocks noChangeArrowheads="1"/>
          </p:cNvSpPr>
          <p:nvPr/>
        </p:nvSpPr>
        <p:spPr bwMode="auto">
          <a:xfrm>
            <a:off x="1226331" y="2598738"/>
            <a:ext cx="18002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Rewritable, non-volatile memory, like a hard disk drive</a:t>
            </a:r>
            <a:endParaRPr lang="en-US" sz="14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1093470" y="4390073"/>
            <a:ext cx="20399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Scratch-pad memory for variables, e.g. </a:t>
            </a:r>
            <a:r>
              <a:rPr lang="en-US" altLang="zh-CN" sz="1400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i</a:t>
            </a:r>
            <a:r>
              <a:rPr lang="en-US" altLang="zh-CN" sz="14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, j.</a:t>
            </a:r>
          </a:p>
          <a:p>
            <a:r>
              <a:rPr lang="en-US" altLang="zh-CN" sz="14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These memory contents are lost when power is switched off</a:t>
            </a:r>
            <a:endParaRPr lang="en-US" sz="14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33" name="Line 35"/>
          <p:cNvSpPr>
            <a:spLocks noChangeShapeType="1"/>
          </p:cNvSpPr>
          <p:nvPr/>
        </p:nvSpPr>
        <p:spPr bwMode="auto">
          <a:xfrm>
            <a:off x="2952751" y="3895725"/>
            <a:ext cx="8001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Box 36"/>
          <p:cNvSpPr txBox="1">
            <a:spLocks noChangeArrowheads="1"/>
          </p:cNvSpPr>
          <p:nvPr/>
        </p:nvSpPr>
        <p:spPr bwMode="auto">
          <a:xfrm>
            <a:off x="1537995" y="3705225"/>
            <a:ext cx="16065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The brain of the microcontroller</a:t>
            </a:r>
            <a:endParaRPr lang="en-US" sz="14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85229" y="2066925"/>
            <a:ext cx="1128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5V Regulator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31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4: CONSTRUCT HARDWARE PROTOTYPE</a:t>
            </a:r>
            <a:endParaRPr lang="en-SG" sz="21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circuit PCB</a:t>
            </a:r>
            <a:endParaRPr lang="en-SG" dirty="0"/>
          </a:p>
        </p:txBody>
      </p:sp>
      <p:pic>
        <p:nvPicPr>
          <p:cNvPr id="3074" name="Picture 2" descr="C:\Users\awt\Pictures\Phone Pictures 26Oct2012\DSC_01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 t="15211" r="6724" b="18582"/>
          <a:stretch/>
        </p:blipFill>
        <p:spPr bwMode="auto">
          <a:xfrm>
            <a:off x="472655" y="1613976"/>
            <a:ext cx="8219062" cy="355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09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SIX-LEGGED WALKING ROBOTS</a:t>
            </a:r>
            <a:endParaRPr lang="en-SG" dirty="0"/>
          </a:p>
        </p:txBody>
      </p:sp>
      <p:pic>
        <p:nvPicPr>
          <p:cNvPr id="6" name="Picture 37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846" y="1702676"/>
            <a:ext cx="3962174" cy="300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66305" y="4726403"/>
            <a:ext cx="365125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Hexapod robot with 3 DOF robot legs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46342" y="4731879"/>
            <a:ext cx="362782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Hexapod robot with 2 DOF robot legs</a:t>
            </a:r>
          </a:p>
        </p:txBody>
      </p:sp>
      <p:pic>
        <p:nvPicPr>
          <p:cNvPr id="9" name="Picture 8" descr="Beet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8597" y="1702676"/>
            <a:ext cx="4003316" cy="300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42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4: CONSTRUCT HARDWARE PROTOTYPE</a:t>
            </a:r>
            <a:endParaRPr lang="en-SG" sz="21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 DOF Leg Mechanism</a:t>
            </a:r>
            <a:endParaRPr lang="en-SG" dirty="0"/>
          </a:p>
          <a:p>
            <a:endParaRPr lang="en-US" dirty="0"/>
          </a:p>
        </p:txBody>
      </p:sp>
      <p:pic>
        <p:nvPicPr>
          <p:cNvPr id="12" name="2 DOF Leg Mechanis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049" b="13529"/>
          <a:stretch/>
        </p:blipFill>
        <p:spPr>
          <a:xfrm>
            <a:off x="1008426" y="1557389"/>
            <a:ext cx="7156916" cy="3941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502" y="6097131"/>
            <a:ext cx="768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Click this image to play video</a:t>
            </a:r>
          </a:p>
        </p:txBody>
      </p:sp>
    </p:spTree>
    <p:extLst>
      <p:ext uri="{BB962C8B-B14F-4D97-AF65-F5344CB8AC3E}">
        <p14:creationId xmlns:p14="http://schemas.microsoft.com/office/powerpoint/2010/main" val="315538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PROGRAMMING</a:t>
            </a:r>
            <a:endParaRPr lang="en-SG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Stamp #1: Timing Controller</a:t>
            </a:r>
          </a:p>
          <a:p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33011" y="1331219"/>
            <a:ext cx="4642179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To send timing pulses to all other Basic Stamps to synchronize the movement of the legs: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Home pulse (100</a:t>
            </a:r>
            <a:r>
              <a:rPr lang="en-US" sz="1700" dirty="0">
                <a:sym typeface="Symbol"/>
              </a:rPr>
              <a:t>s) + 39 thin pulses </a:t>
            </a:r>
            <a:r>
              <a:rPr lang="en-US" sz="1700" dirty="0"/>
              <a:t>(20</a:t>
            </a:r>
            <a:r>
              <a:rPr lang="en-US" sz="1700" dirty="0">
                <a:sym typeface="Symbol"/>
              </a:rPr>
              <a:t>s) at intervals of 20 </a:t>
            </a:r>
            <a:r>
              <a:rPr lang="en-US" sz="1700" dirty="0" err="1">
                <a:sym typeface="Symbol"/>
              </a:rPr>
              <a:t>ms</a:t>
            </a:r>
            <a:r>
              <a:rPr lang="en-US" sz="1700" dirty="0">
                <a:sym typeface="Symbol"/>
              </a:rPr>
              <a:t> over a period of 800 </a:t>
            </a:r>
            <a:r>
              <a:rPr lang="en-US" sz="1700" dirty="0" err="1">
                <a:sym typeface="Symbol"/>
              </a:rPr>
              <a:t>ms</a:t>
            </a:r>
            <a:endParaRPr lang="en-US" sz="1700" dirty="0">
              <a:sym typeface="Symbol"/>
            </a:endParaRPr>
          </a:p>
          <a:p>
            <a:pPr lvl="2">
              <a:lnSpc>
                <a:spcPct val="200000"/>
              </a:lnSpc>
            </a:pPr>
            <a:r>
              <a:rPr lang="en-US" sz="1700" dirty="0">
                <a:sym typeface="Symbol"/>
              </a:rPr>
              <a:t>Update frequency = 50 Hz</a:t>
            </a:r>
          </a:p>
          <a:p>
            <a:pPr lvl="2">
              <a:lnSpc>
                <a:spcPct val="200000"/>
              </a:lnSpc>
            </a:pPr>
            <a:endParaRPr lang="en-SG" dirty="0"/>
          </a:p>
        </p:txBody>
      </p:sp>
      <p:sp>
        <p:nvSpPr>
          <p:cNvPr id="30" name="TextBox 29"/>
          <p:cNvSpPr txBox="1"/>
          <p:nvPr/>
        </p:nvSpPr>
        <p:spPr>
          <a:xfrm>
            <a:off x="5555025" y="2287435"/>
            <a:ext cx="1344660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BS#1</a:t>
            </a:r>
          </a:p>
          <a:p>
            <a:pPr algn="ctr"/>
            <a:r>
              <a:rPr lang="en-US" dirty="0"/>
              <a:t>Timing Controller</a:t>
            </a:r>
          </a:p>
          <a:p>
            <a:pPr algn="ctr"/>
            <a:endParaRPr lang="en-SG" dirty="0"/>
          </a:p>
        </p:txBody>
      </p:sp>
      <p:sp>
        <p:nvSpPr>
          <p:cNvPr id="31" name="TextBox 30"/>
          <p:cNvSpPr txBox="1"/>
          <p:nvPr/>
        </p:nvSpPr>
        <p:spPr>
          <a:xfrm>
            <a:off x="7531792" y="2275016"/>
            <a:ext cx="102475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Basic Stamp BS#4</a:t>
            </a:r>
          </a:p>
          <a:p>
            <a:pPr algn="ctr"/>
            <a:endParaRPr lang="en-SG" dirty="0"/>
          </a:p>
        </p:txBody>
      </p:sp>
      <p:sp>
        <p:nvSpPr>
          <p:cNvPr id="32" name="TextBox 31"/>
          <p:cNvSpPr txBox="1"/>
          <p:nvPr/>
        </p:nvSpPr>
        <p:spPr>
          <a:xfrm>
            <a:off x="5555025" y="3883187"/>
            <a:ext cx="102475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Basic Stamp BS#2</a:t>
            </a:r>
          </a:p>
          <a:p>
            <a:pPr algn="ctr"/>
            <a:endParaRPr lang="en-SG" dirty="0"/>
          </a:p>
        </p:txBody>
      </p:sp>
      <p:sp>
        <p:nvSpPr>
          <p:cNvPr id="33" name="TextBox 32"/>
          <p:cNvSpPr txBox="1"/>
          <p:nvPr/>
        </p:nvSpPr>
        <p:spPr>
          <a:xfrm>
            <a:off x="7179367" y="3895063"/>
            <a:ext cx="102475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Basic Stamp BS#3</a:t>
            </a:r>
          </a:p>
          <a:p>
            <a:pPr algn="ctr"/>
            <a:endParaRPr lang="en-SG" dirty="0"/>
          </a:p>
        </p:txBody>
      </p:sp>
      <p:grpSp>
        <p:nvGrpSpPr>
          <p:cNvPr id="34" name="Group 33"/>
          <p:cNvGrpSpPr/>
          <p:nvPr/>
        </p:nvGrpSpPr>
        <p:grpSpPr>
          <a:xfrm>
            <a:off x="5266885" y="3058107"/>
            <a:ext cx="295031" cy="1137505"/>
            <a:chOff x="3460877" y="3424124"/>
            <a:chExt cx="150582" cy="724949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3460877" y="4147334"/>
              <a:ext cx="150582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460877" y="3426950"/>
              <a:ext cx="0" cy="722123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460877" y="3424124"/>
              <a:ext cx="140107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H="1">
            <a:off x="6897744" y="2415339"/>
            <a:ext cx="634048" cy="0"/>
          </a:xfrm>
          <a:prstGeom prst="line">
            <a:avLst/>
          </a:prstGeom>
          <a:ln>
            <a:solidFill>
              <a:srgbClr val="0000C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316426" y="3373052"/>
            <a:ext cx="0" cy="330470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316426" y="3705722"/>
            <a:ext cx="1150112" cy="0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199020" y="4204728"/>
            <a:ext cx="267518" cy="0"/>
          </a:xfrm>
          <a:prstGeom prst="line">
            <a:avLst/>
          </a:prstGeom>
          <a:ln>
            <a:solidFill>
              <a:srgbClr val="0000CC"/>
            </a:solidFill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466538" y="3703522"/>
            <a:ext cx="0" cy="501206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6899649" y="3373052"/>
            <a:ext cx="416777" cy="0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184493" y="2770258"/>
            <a:ext cx="49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P6</a:t>
            </a:r>
            <a:endParaRPr lang="en-SG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6872830" y="3082557"/>
            <a:ext cx="49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P7</a:t>
            </a:r>
            <a:endParaRPr lang="en-SG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6872273" y="2142227"/>
            <a:ext cx="49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P5</a:t>
            </a:r>
            <a:endParaRPr lang="en-SG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5190843" y="4210231"/>
            <a:ext cx="49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P0</a:t>
            </a:r>
            <a:endParaRPr lang="en-SG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8173025" y="4210231"/>
            <a:ext cx="49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P0</a:t>
            </a:r>
            <a:endParaRPr lang="en-SG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7139975" y="2415339"/>
            <a:ext cx="49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P2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66379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PROGRAMMING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Basic Stamp #1: Timing Controller</a:t>
            </a:r>
            <a:endParaRPr lang="en-SG" dirty="0"/>
          </a:p>
        </p:txBody>
      </p:sp>
      <p:grpSp>
        <p:nvGrpSpPr>
          <p:cNvPr id="4" name="Group 3"/>
          <p:cNvGrpSpPr/>
          <p:nvPr/>
        </p:nvGrpSpPr>
        <p:grpSpPr>
          <a:xfrm>
            <a:off x="1058196" y="3557738"/>
            <a:ext cx="6455761" cy="2578918"/>
            <a:chOff x="1058196" y="3557738"/>
            <a:chExt cx="6455761" cy="2578918"/>
          </a:xfrm>
        </p:grpSpPr>
        <p:sp>
          <p:nvSpPr>
            <p:cNvPr id="7" name="Isosceles Triangle 6"/>
            <p:cNvSpPr/>
            <p:nvPr/>
          </p:nvSpPr>
          <p:spPr>
            <a:xfrm>
              <a:off x="1389702" y="3832160"/>
              <a:ext cx="5760000" cy="1956738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260014" y="5779373"/>
              <a:ext cx="2880000" cy="111873"/>
              <a:chOff x="4720787" y="5429154"/>
              <a:chExt cx="3600000" cy="111873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1408752" y="5780392"/>
              <a:ext cx="2880000" cy="111873"/>
              <a:chOff x="4720787" y="5429154"/>
              <a:chExt cx="3600000" cy="111873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 rot="12851957">
              <a:off x="4016423" y="4705569"/>
              <a:ext cx="3454215" cy="127479"/>
              <a:chOff x="4720787" y="5429154"/>
              <a:chExt cx="3600000" cy="111873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 rot="8748043" flipH="1">
              <a:off x="1069739" y="4709200"/>
              <a:ext cx="3454215" cy="127479"/>
              <a:chOff x="4720787" y="5429154"/>
              <a:chExt cx="3600000" cy="111873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1236982" y="5882740"/>
              <a:ext cx="597217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       31     32    33     34    35    36     37    38    39     </a:t>
              </a:r>
              <a:r>
                <a:rPr lang="en-US" sz="1050" b="1" dirty="0"/>
                <a:t>0</a:t>
              </a:r>
              <a:r>
                <a:rPr lang="en-US" sz="1000" dirty="0"/>
                <a:t>     1      2       3      4      5       6      7      8      9      </a:t>
              </a:r>
              <a:endParaRPr lang="en-SG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41401" y="5293721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</a:t>
              </a:r>
              <a:endParaRPr lang="en-SG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68895" y="5060656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12</a:t>
              </a:r>
              <a:endParaRPr lang="en-SG" sz="1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117626" y="5598521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10</a:t>
              </a:r>
              <a:endParaRPr lang="en-SG" sz="10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62312" y="4656553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14</a:t>
              </a:r>
              <a:endParaRPr lang="en-SG" sz="10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235575" y="4839495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13</a:t>
              </a:r>
              <a:endParaRPr lang="en-SG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19315" y="4493873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15</a:t>
              </a:r>
              <a:endParaRPr lang="en-SG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08234" y="4085463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17</a:t>
              </a:r>
              <a:endParaRPr lang="en-SG" sz="1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10569" y="430938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16</a:t>
              </a:r>
              <a:endParaRPr lang="en-SG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804825" y="3868469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18</a:t>
              </a:r>
              <a:endParaRPr lang="en-SG" sz="1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493751" y="3693018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19</a:t>
              </a:r>
              <a:endParaRPr lang="en-SG" sz="10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97420" y="3557738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20</a:t>
              </a:r>
              <a:endParaRPr lang="en-SG" sz="1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11494" y="3722678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21</a:t>
              </a:r>
              <a:endParaRPr lang="en-SG" sz="1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89702" y="5251176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29</a:t>
              </a:r>
              <a:endParaRPr lang="en-SG" sz="10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97910" y="5046153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28</a:t>
              </a:r>
              <a:endParaRPr lang="en-SG" sz="1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998061" y="4865908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27</a:t>
              </a:r>
              <a:endParaRPr lang="en-SG" sz="1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221693" y="466244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26</a:t>
              </a:r>
              <a:endParaRPr lang="en-SG" sz="1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578480" y="4469130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25</a:t>
              </a:r>
              <a:endParaRPr lang="en-SG" sz="1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52776" y="4297295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24</a:t>
              </a:r>
              <a:endParaRPr lang="en-SG" sz="1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41015" y="411463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23</a:t>
              </a:r>
              <a:endParaRPr lang="en-SG" sz="10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91136" y="389410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22</a:t>
              </a:r>
              <a:endParaRPr lang="en-SG" sz="10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8196" y="5584835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30</a:t>
              </a:r>
              <a:endParaRPr lang="en-SG" sz="1000" dirty="0"/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7553101" y="5777599"/>
            <a:ext cx="1169494" cy="6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553101" y="5797736"/>
            <a:ext cx="1169494" cy="171064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TextBox 81"/>
          <p:cNvSpPr txBox="1"/>
          <p:nvPr/>
        </p:nvSpPr>
        <p:spPr>
          <a:xfrm>
            <a:off x="7630065" y="5469822"/>
            <a:ext cx="1092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ground</a:t>
            </a:r>
            <a:endParaRPr lang="en-SG" sz="1400" dirty="0"/>
          </a:p>
        </p:txBody>
      </p:sp>
      <p:sp>
        <p:nvSpPr>
          <p:cNvPr id="83" name="Arc 82"/>
          <p:cNvSpPr/>
          <p:nvPr/>
        </p:nvSpPr>
        <p:spPr>
          <a:xfrm rot="7883175" flipV="1">
            <a:off x="4054977" y="4233432"/>
            <a:ext cx="452643" cy="452643"/>
          </a:xfrm>
          <a:prstGeom prst="arc">
            <a:avLst>
              <a:gd name="adj1" fmla="val 5051213"/>
              <a:gd name="adj2" fmla="val 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TextBox 84"/>
          <p:cNvSpPr txBox="1"/>
          <p:nvPr/>
        </p:nvSpPr>
        <p:spPr>
          <a:xfrm>
            <a:off x="3400525" y="4669176"/>
            <a:ext cx="1878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 tip locus (forward)</a:t>
            </a:r>
            <a:endParaRPr lang="en-SG" dirty="0"/>
          </a:p>
        </p:txBody>
      </p: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25907"/>
              </p:ext>
            </p:extLst>
          </p:nvPr>
        </p:nvGraphicFramePr>
        <p:xfrm>
          <a:off x="949244" y="2325048"/>
          <a:ext cx="33528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3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52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800" dirty="0"/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800" dirty="0"/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607395"/>
              </p:ext>
            </p:extLst>
          </p:nvPr>
        </p:nvGraphicFramePr>
        <p:xfrm>
          <a:off x="4423826" y="2318901"/>
          <a:ext cx="339493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4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52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2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5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5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800" dirty="0"/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800" dirty="0"/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9" name="TextBox 88"/>
          <p:cNvSpPr txBox="1"/>
          <p:nvPr/>
        </p:nvSpPr>
        <p:spPr>
          <a:xfrm>
            <a:off x="1117934" y="2066925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100 </a:t>
            </a:r>
            <a:r>
              <a:rPr lang="en-US" sz="1100" dirty="0">
                <a:sym typeface="Symbol"/>
              </a:rPr>
              <a:t>s</a:t>
            </a:r>
            <a:endParaRPr lang="en-SG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6946220" y="2066925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100 </a:t>
            </a:r>
            <a:r>
              <a:rPr lang="en-US" sz="1100" dirty="0">
                <a:sym typeface="Symbol"/>
              </a:rPr>
              <a:t>s</a:t>
            </a:r>
            <a:endParaRPr lang="en-SG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2236394" y="2076450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 </a:t>
            </a:r>
            <a:r>
              <a:rPr lang="en-US" sz="1100" dirty="0">
                <a:sym typeface="Symbol"/>
              </a:rPr>
              <a:t>s</a:t>
            </a:r>
            <a:endParaRPr lang="en-SG" sz="1100" dirty="0"/>
          </a:p>
        </p:txBody>
      </p:sp>
      <p:sp>
        <p:nvSpPr>
          <p:cNvPr id="92" name="TextBox 91"/>
          <p:cNvSpPr txBox="1"/>
          <p:nvPr/>
        </p:nvSpPr>
        <p:spPr>
          <a:xfrm>
            <a:off x="3445815" y="2085975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 </a:t>
            </a:r>
            <a:r>
              <a:rPr lang="en-US" sz="1100" dirty="0">
                <a:sym typeface="Symbol"/>
              </a:rPr>
              <a:t>s</a:t>
            </a:r>
            <a:endParaRPr lang="en-SG" sz="1100" dirty="0"/>
          </a:p>
        </p:txBody>
      </p:sp>
      <p:sp>
        <p:nvSpPr>
          <p:cNvPr id="93" name="TextBox 92"/>
          <p:cNvSpPr txBox="1"/>
          <p:nvPr/>
        </p:nvSpPr>
        <p:spPr>
          <a:xfrm>
            <a:off x="4461927" y="2085975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 </a:t>
            </a:r>
            <a:r>
              <a:rPr lang="en-US" sz="1100" dirty="0">
                <a:sym typeface="Symbol"/>
              </a:rPr>
              <a:t>s</a:t>
            </a:r>
            <a:endParaRPr lang="en-SG" sz="1100" dirty="0"/>
          </a:p>
        </p:txBody>
      </p:sp>
      <p:sp>
        <p:nvSpPr>
          <p:cNvPr id="94" name="TextBox 93"/>
          <p:cNvSpPr txBox="1"/>
          <p:nvPr/>
        </p:nvSpPr>
        <p:spPr>
          <a:xfrm>
            <a:off x="5506876" y="2076450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 </a:t>
            </a:r>
            <a:r>
              <a:rPr lang="en-US" sz="1100" dirty="0">
                <a:sym typeface="Symbol"/>
              </a:rPr>
              <a:t>s</a:t>
            </a:r>
            <a:endParaRPr lang="en-SG" sz="1100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1241760" y="2902982"/>
            <a:ext cx="124021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251285" y="2718316"/>
            <a:ext cx="0" cy="63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475241" y="2718316"/>
            <a:ext cx="0" cy="31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455958" y="2902982"/>
            <a:ext cx="124021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689439" y="2718316"/>
            <a:ext cx="0" cy="31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4744523" y="2881015"/>
            <a:ext cx="11493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9887" y="2696349"/>
            <a:ext cx="0" cy="31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906218" y="2696349"/>
            <a:ext cx="0" cy="31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896460" y="2881015"/>
            <a:ext cx="124021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129941" y="2696349"/>
            <a:ext cx="0" cy="31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576542" y="2696349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 </a:t>
            </a:r>
            <a:r>
              <a:rPr lang="en-US" sz="1100" dirty="0" err="1">
                <a:sym typeface="Symbol"/>
              </a:rPr>
              <a:t>ms</a:t>
            </a:r>
            <a:endParaRPr lang="en-SG" sz="11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185265" y="3813051"/>
            <a:ext cx="2546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Symbol"/>
              </a:rPr>
              <a:t>Period per interval = 20 </a:t>
            </a:r>
            <a:r>
              <a:rPr lang="en-US" sz="1400" dirty="0" err="1">
                <a:sym typeface="Symbol"/>
              </a:rPr>
              <a:t>ms</a:t>
            </a:r>
            <a:endParaRPr lang="en-US" sz="1400" dirty="0">
              <a:sym typeface="Symbol"/>
            </a:endParaRPr>
          </a:p>
          <a:p>
            <a:r>
              <a:rPr lang="en-US" sz="1400" dirty="0">
                <a:sym typeface="Symbol"/>
              </a:rPr>
              <a:t>Period per stage, </a:t>
            </a:r>
            <a:r>
              <a:rPr lang="en-US" sz="1400" i="1" dirty="0">
                <a:sym typeface="Symbol"/>
              </a:rPr>
              <a:t>t</a:t>
            </a:r>
            <a:r>
              <a:rPr lang="en-US" sz="1400" dirty="0">
                <a:sym typeface="Symbol"/>
              </a:rPr>
              <a:t> = 200 </a:t>
            </a:r>
            <a:r>
              <a:rPr lang="en-US" sz="1400" dirty="0" err="1">
                <a:sym typeface="Symbol"/>
              </a:rPr>
              <a:t>ms</a:t>
            </a:r>
            <a:endParaRPr lang="en-US" sz="1400" dirty="0">
              <a:sym typeface="Symbol"/>
            </a:endParaRPr>
          </a:p>
          <a:p>
            <a:r>
              <a:rPr lang="en-US" sz="1400" dirty="0">
                <a:sym typeface="Symbol"/>
              </a:rPr>
              <a:t>Period per cycle, </a:t>
            </a:r>
            <a:r>
              <a:rPr lang="en-US" sz="1400" i="1" dirty="0">
                <a:sym typeface="Symbol"/>
              </a:rPr>
              <a:t>T</a:t>
            </a:r>
            <a:r>
              <a:rPr lang="en-US" sz="1400" dirty="0">
                <a:sym typeface="Symbol"/>
              </a:rPr>
              <a:t> = 800 </a:t>
            </a:r>
            <a:r>
              <a:rPr lang="en-US" sz="1400" dirty="0" err="1">
                <a:sym typeface="Symbol"/>
              </a:rPr>
              <a:t>ms</a:t>
            </a:r>
            <a:endParaRPr lang="en-US" sz="1400" dirty="0">
              <a:sym typeface="Symbol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195871" y="2669947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 </a:t>
            </a:r>
            <a:r>
              <a:rPr lang="en-US" sz="1100" dirty="0" err="1">
                <a:sym typeface="Symbol"/>
              </a:rPr>
              <a:t>ms</a:t>
            </a:r>
            <a:endParaRPr lang="en-SG" sz="1100" dirty="0"/>
          </a:p>
        </p:txBody>
      </p:sp>
      <p:sp>
        <p:nvSpPr>
          <p:cNvPr id="111" name="TextBox 110"/>
          <p:cNvSpPr txBox="1"/>
          <p:nvPr/>
        </p:nvSpPr>
        <p:spPr>
          <a:xfrm>
            <a:off x="4987093" y="2669947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 </a:t>
            </a:r>
            <a:r>
              <a:rPr lang="en-US" sz="1100" dirty="0" err="1">
                <a:sym typeface="Symbol"/>
              </a:rPr>
              <a:t>ms</a:t>
            </a:r>
            <a:endParaRPr lang="en-SG" sz="11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814711" y="2696349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 </a:t>
            </a:r>
            <a:r>
              <a:rPr lang="en-US" sz="1100" dirty="0" err="1">
                <a:sym typeface="Symbol"/>
              </a:rPr>
              <a:t>ms</a:t>
            </a:r>
            <a:endParaRPr lang="en-SG" sz="1100" dirty="0"/>
          </a:p>
        </p:txBody>
      </p:sp>
      <p:sp>
        <p:nvSpPr>
          <p:cNvPr id="113" name="Right Brace 112"/>
          <p:cNvSpPr/>
          <p:nvPr/>
        </p:nvSpPr>
        <p:spPr>
          <a:xfrm rot="16200000">
            <a:off x="4051519" y="25790"/>
            <a:ext cx="245061" cy="3875307"/>
          </a:xfrm>
          <a:prstGeom prst="rightBrace">
            <a:avLst>
              <a:gd name="adj1" fmla="val 48576"/>
              <a:gd name="adj2" fmla="val 378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TextBox 86"/>
          <p:cNvSpPr txBox="1"/>
          <p:nvPr/>
        </p:nvSpPr>
        <p:spPr>
          <a:xfrm>
            <a:off x="4166834" y="2524125"/>
            <a:ext cx="313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//</a:t>
            </a:r>
            <a:endParaRPr lang="en-SG" dirty="0"/>
          </a:p>
        </p:txBody>
      </p:sp>
      <p:sp>
        <p:nvSpPr>
          <p:cNvPr id="115" name="TextBox 114"/>
          <p:cNvSpPr txBox="1"/>
          <p:nvPr/>
        </p:nvSpPr>
        <p:spPr>
          <a:xfrm>
            <a:off x="4213466" y="1790298"/>
            <a:ext cx="313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//</a:t>
            </a:r>
            <a:endParaRPr lang="en-SG" dirty="0"/>
          </a:p>
        </p:txBody>
      </p:sp>
      <p:sp>
        <p:nvSpPr>
          <p:cNvPr id="114" name="TextBox 113"/>
          <p:cNvSpPr txBox="1"/>
          <p:nvPr/>
        </p:nvSpPr>
        <p:spPr>
          <a:xfrm>
            <a:off x="3267288" y="1609725"/>
            <a:ext cx="144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39 thin pulses</a:t>
            </a:r>
            <a:endParaRPr lang="en-SG" sz="1200" dirty="0"/>
          </a:p>
        </p:txBody>
      </p:sp>
      <p:sp>
        <p:nvSpPr>
          <p:cNvPr id="116" name="TextBox 115"/>
          <p:cNvSpPr txBox="1"/>
          <p:nvPr/>
        </p:nvSpPr>
        <p:spPr>
          <a:xfrm>
            <a:off x="847902" y="1752600"/>
            <a:ext cx="1242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pulse</a:t>
            </a:r>
            <a:endParaRPr lang="en-SG" sz="1200" dirty="0"/>
          </a:p>
        </p:txBody>
      </p:sp>
      <p:cxnSp>
        <p:nvCxnSpPr>
          <p:cNvPr id="118" name="Straight Connector 117"/>
          <p:cNvCxnSpPr/>
          <p:nvPr/>
        </p:nvCxnSpPr>
        <p:spPr>
          <a:xfrm>
            <a:off x="7129941" y="1840912"/>
            <a:ext cx="0" cy="22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7136676" y="1963443"/>
            <a:ext cx="6820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129941" y="1651798"/>
            <a:ext cx="1242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Repeat</a:t>
            </a:r>
            <a:endParaRPr lang="en-SG" sz="1200" dirty="0"/>
          </a:p>
        </p:txBody>
      </p:sp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7728"/>
              </p:ext>
            </p:extLst>
          </p:nvPr>
        </p:nvGraphicFramePr>
        <p:xfrm>
          <a:off x="986225" y="3086246"/>
          <a:ext cx="357234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47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5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47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0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53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53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4" name="TextBox 123"/>
          <p:cNvSpPr txBox="1"/>
          <p:nvPr/>
        </p:nvSpPr>
        <p:spPr>
          <a:xfrm>
            <a:off x="3674119" y="5457816"/>
            <a:ext cx="1242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pulse</a:t>
            </a:r>
            <a:endParaRPr lang="en-SG" sz="1200" dirty="0"/>
          </a:p>
        </p:txBody>
      </p:sp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79787"/>
              </p:ext>
            </p:extLst>
          </p:nvPr>
        </p:nvGraphicFramePr>
        <p:xfrm>
          <a:off x="6889026" y="3086246"/>
          <a:ext cx="117888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4295585" y="3448050"/>
            <a:ext cx="26696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427300" y="3461068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100 </a:t>
            </a:r>
            <a:r>
              <a:rPr lang="en-US" sz="1100" dirty="0">
                <a:sym typeface="Symbol"/>
              </a:rPr>
              <a:t>s</a:t>
            </a:r>
            <a:endParaRPr lang="en-SG" sz="1100" dirty="0"/>
          </a:p>
        </p:txBody>
      </p:sp>
      <p:sp>
        <p:nvSpPr>
          <p:cNvPr id="129" name="TextBox 128"/>
          <p:cNvSpPr txBox="1"/>
          <p:nvPr/>
        </p:nvSpPr>
        <p:spPr>
          <a:xfrm>
            <a:off x="7315791" y="3455030"/>
            <a:ext cx="641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100 </a:t>
            </a:r>
            <a:r>
              <a:rPr lang="en-US" sz="1100" dirty="0">
                <a:sym typeface="Symbol"/>
              </a:rPr>
              <a:t>s</a:t>
            </a:r>
            <a:endParaRPr lang="en-SG" sz="1100" dirty="0"/>
          </a:p>
        </p:txBody>
      </p:sp>
      <p:sp>
        <p:nvSpPr>
          <p:cNvPr id="130" name="TextBox 129"/>
          <p:cNvSpPr txBox="1"/>
          <p:nvPr/>
        </p:nvSpPr>
        <p:spPr>
          <a:xfrm>
            <a:off x="4166834" y="3250744"/>
            <a:ext cx="313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//</a:t>
            </a:r>
            <a:endParaRPr lang="en-SG" dirty="0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1565610" y="2727841"/>
            <a:ext cx="0" cy="63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7472938" y="2760881"/>
            <a:ext cx="0" cy="63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37863" y="2385625"/>
            <a:ext cx="958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P6 &amp; P7</a:t>
            </a:r>
            <a:endParaRPr lang="en-SG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37863" y="3111758"/>
            <a:ext cx="958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P5</a:t>
            </a:r>
            <a:endParaRPr lang="en-SG" sz="1200" dirty="0"/>
          </a:p>
        </p:txBody>
      </p:sp>
      <p:sp>
        <p:nvSpPr>
          <p:cNvPr id="136" name="TextBox 135"/>
          <p:cNvSpPr txBox="1"/>
          <p:nvPr/>
        </p:nvSpPr>
        <p:spPr>
          <a:xfrm>
            <a:off x="2578480" y="2377790"/>
            <a:ext cx="2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  <a:endParaRPr lang="en-SG" sz="1050" dirty="0"/>
          </a:p>
        </p:txBody>
      </p:sp>
      <p:sp>
        <p:nvSpPr>
          <p:cNvPr id="137" name="TextBox 136"/>
          <p:cNvSpPr txBox="1"/>
          <p:nvPr/>
        </p:nvSpPr>
        <p:spPr>
          <a:xfrm>
            <a:off x="3825725" y="2377790"/>
            <a:ext cx="2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  <a:endParaRPr lang="en-SG" sz="1050" dirty="0"/>
          </a:p>
        </p:txBody>
      </p:sp>
      <p:sp>
        <p:nvSpPr>
          <p:cNvPr id="138" name="TextBox 137"/>
          <p:cNvSpPr txBox="1"/>
          <p:nvPr/>
        </p:nvSpPr>
        <p:spPr>
          <a:xfrm>
            <a:off x="4837172" y="2377790"/>
            <a:ext cx="363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38</a:t>
            </a:r>
            <a:endParaRPr lang="en-SG" sz="1050" dirty="0"/>
          </a:p>
        </p:txBody>
      </p:sp>
      <p:sp>
        <p:nvSpPr>
          <p:cNvPr id="139" name="TextBox 138"/>
          <p:cNvSpPr txBox="1"/>
          <p:nvPr/>
        </p:nvSpPr>
        <p:spPr>
          <a:xfrm>
            <a:off x="5947063" y="2377463"/>
            <a:ext cx="363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39</a:t>
            </a:r>
            <a:endParaRPr lang="en-SG" sz="1050" dirty="0"/>
          </a:p>
        </p:txBody>
      </p:sp>
      <p:sp>
        <p:nvSpPr>
          <p:cNvPr id="140" name="TextBox 139"/>
          <p:cNvSpPr txBox="1"/>
          <p:nvPr/>
        </p:nvSpPr>
        <p:spPr>
          <a:xfrm>
            <a:off x="1610693" y="2377790"/>
            <a:ext cx="363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0</a:t>
            </a:r>
            <a:endParaRPr lang="en-SG" sz="1050" b="1" dirty="0"/>
          </a:p>
        </p:txBody>
      </p:sp>
      <p:sp>
        <p:nvSpPr>
          <p:cNvPr id="141" name="Quad Arrow 140"/>
          <p:cNvSpPr/>
          <p:nvPr/>
        </p:nvSpPr>
        <p:spPr>
          <a:xfrm>
            <a:off x="1054285" y="4109847"/>
            <a:ext cx="717708" cy="665030"/>
          </a:xfrm>
          <a:prstGeom prst="quadArrow">
            <a:avLst>
              <a:gd name="adj1" fmla="val 0"/>
              <a:gd name="adj2" fmla="val 13070"/>
              <a:gd name="adj3" fmla="val 16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2" name="TextBox 141"/>
          <p:cNvSpPr txBox="1"/>
          <p:nvPr/>
        </p:nvSpPr>
        <p:spPr>
          <a:xfrm>
            <a:off x="1073335" y="3787768"/>
            <a:ext cx="701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Up</a:t>
            </a:r>
            <a:endParaRPr lang="en-SG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1062281" y="4759574"/>
            <a:ext cx="701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</a:t>
            </a:r>
            <a:endParaRPr lang="en-SG" sz="12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08441" y="4292508"/>
            <a:ext cx="83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Forward</a:t>
            </a:r>
            <a:endParaRPr lang="en-SG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1694801" y="4302010"/>
            <a:ext cx="91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Backward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400274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PROGRAMMING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BS#2 &amp; #3: L &amp; R Leg Controllers</a:t>
            </a:r>
            <a:endParaRPr lang="en-SG" sz="1800" dirty="0"/>
          </a:p>
        </p:txBody>
      </p:sp>
      <p:grpSp>
        <p:nvGrpSpPr>
          <p:cNvPr id="126" name="Group 125"/>
          <p:cNvGrpSpPr/>
          <p:nvPr/>
        </p:nvGrpSpPr>
        <p:grpSpPr>
          <a:xfrm>
            <a:off x="1271964" y="1976327"/>
            <a:ext cx="6644527" cy="4424474"/>
            <a:chOff x="1674944" y="1559979"/>
            <a:chExt cx="6766446" cy="4505658"/>
          </a:xfrm>
        </p:grpSpPr>
        <p:sp>
          <p:nvSpPr>
            <p:cNvPr id="127" name="TextBox 126"/>
            <p:cNvSpPr txBox="1"/>
            <p:nvPr/>
          </p:nvSpPr>
          <p:spPr>
            <a:xfrm>
              <a:off x="7538865" y="1559979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RFH Servo</a:t>
              </a:r>
              <a:endParaRPr lang="en-SG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38864" y="2312741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RFV Servo</a:t>
              </a:r>
              <a:endParaRPr lang="en-SG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538863" y="3089283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RMH Servo</a:t>
              </a:r>
              <a:endParaRPr lang="en-SG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538863" y="3879565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RMV Servo</a:t>
              </a:r>
              <a:endParaRPr lang="en-SG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538862" y="4632327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RBH Servo</a:t>
              </a:r>
              <a:endParaRPr lang="en-SG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538861" y="5408869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RBV Servo</a:t>
              </a:r>
              <a:endParaRPr lang="en-SG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674948" y="1570416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LFH Servo</a:t>
              </a:r>
              <a:endParaRPr lang="en-SG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674947" y="2323178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LFV Servo</a:t>
              </a:r>
              <a:endParaRPr lang="en-SG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674946" y="3099720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LMH Servo</a:t>
              </a:r>
              <a:endParaRPr lang="en-SG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692109" y="3867690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LMV Servo</a:t>
              </a:r>
              <a:endParaRPr lang="en-SG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674945" y="4642764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LBH Servo</a:t>
              </a:r>
              <a:endParaRPr lang="en-SG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674944" y="5419306"/>
              <a:ext cx="90252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LBV Servo</a:t>
              </a:r>
              <a:endParaRPr lang="en-SG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6379176" y="2013556"/>
              <a:ext cx="1153350" cy="3792831"/>
              <a:chOff x="6336781" y="2013556"/>
              <a:chExt cx="1065120" cy="3792831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 rot="10800000" flipV="1">
                <a:off x="7138674" y="5806384"/>
                <a:ext cx="263219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H="1">
                <a:off x="6336781" y="4929684"/>
                <a:ext cx="1064129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rot="10800000" flipV="1">
                <a:off x="7138678" y="4266643"/>
                <a:ext cx="263219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H="1">
                <a:off x="7022281" y="3476361"/>
                <a:ext cx="379618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868845" y="2723599"/>
                <a:ext cx="533055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flipH="1">
                <a:off x="6703281" y="2023881"/>
                <a:ext cx="698620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AutoShape 28"/>
              <p:cNvCxnSpPr/>
              <p:nvPr/>
            </p:nvCxnSpPr>
            <p:spPr bwMode="auto">
              <a:xfrm flipV="1">
                <a:off x="7022281" y="3476361"/>
                <a:ext cx="1" cy="1155966"/>
              </a:xfrm>
              <a:prstGeom prst="straightConnector1">
                <a:avLst/>
              </a:prstGeom>
              <a:noFill/>
              <a:ln w="9525">
                <a:solidFill>
                  <a:srgbClr val="0000CC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6" name="Straight Connector 185"/>
              <p:cNvCxnSpPr/>
              <p:nvPr/>
            </p:nvCxnSpPr>
            <p:spPr>
              <a:xfrm flipV="1">
                <a:off x="7138681" y="5075345"/>
                <a:ext cx="0" cy="731042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H="1">
                <a:off x="6336781" y="5075345"/>
                <a:ext cx="801892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7138681" y="4266643"/>
                <a:ext cx="0" cy="52189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H="1">
                <a:off x="6355239" y="4786730"/>
                <a:ext cx="801892" cy="1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6336781" y="4644202"/>
                <a:ext cx="685500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6868845" y="2722118"/>
                <a:ext cx="0" cy="179190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H="1">
                <a:off x="6336781" y="4525896"/>
                <a:ext cx="532064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6703281" y="2013556"/>
                <a:ext cx="0" cy="2395631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6336781" y="4409187"/>
                <a:ext cx="342750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 rot="10800000" flipV="1">
              <a:off x="2585795" y="2022331"/>
              <a:ext cx="1149386" cy="3794381"/>
              <a:chOff x="6336781" y="2012006"/>
              <a:chExt cx="1065120" cy="3794381"/>
            </a:xfrm>
          </p:grpSpPr>
          <p:cxnSp>
            <p:nvCxnSpPr>
              <p:cNvPr id="163" name="Straight Connector 162"/>
              <p:cNvCxnSpPr/>
              <p:nvPr/>
            </p:nvCxnSpPr>
            <p:spPr>
              <a:xfrm rot="10800000" flipV="1">
                <a:off x="7138674" y="5806384"/>
                <a:ext cx="263219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H="1">
                <a:off x="6336781" y="4929684"/>
                <a:ext cx="1064129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rot="10800000" flipV="1">
                <a:off x="7138678" y="4266643"/>
                <a:ext cx="263219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>
                <a:off x="7022281" y="3476361"/>
                <a:ext cx="379618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H="1">
                <a:off x="6868845" y="2723599"/>
                <a:ext cx="533055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703281" y="2012006"/>
                <a:ext cx="698620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AutoShape 28"/>
              <p:cNvCxnSpPr/>
              <p:nvPr/>
            </p:nvCxnSpPr>
            <p:spPr bwMode="auto">
              <a:xfrm flipV="1">
                <a:off x="7022281" y="3476361"/>
                <a:ext cx="1" cy="1155966"/>
              </a:xfrm>
              <a:prstGeom prst="straightConnector1">
                <a:avLst/>
              </a:prstGeom>
              <a:noFill/>
              <a:ln w="9525">
                <a:solidFill>
                  <a:srgbClr val="0000CC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7138681" y="5075345"/>
                <a:ext cx="0" cy="731042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H="1">
                <a:off x="6336781" y="5075345"/>
                <a:ext cx="801892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138681" y="4266643"/>
                <a:ext cx="0" cy="52189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H="1">
                <a:off x="6336781" y="4788536"/>
                <a:ext cx="801892" cy="1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6336781" y="4644202"/>
                <a:ext cx="685500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6868845" y="2722118"/>
                <a:ext cx="0" cy="179190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flipH="1">
                <a:off x="6336781" y="4525896"/>
                <a:ext cx="532064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6703281" y="2013556"/>
                <a:ext cx="0" cy="2395631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H="1">
                <a:off x="6356260" y="4419697"/>
                <a:ext cx="342750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3735181" y="2390744"/>
              <a:ext cx="102475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Basic Stamp BS#1</a:t>
              </a:r>
            </a:p>
            <a:p>
              <a:pPr algn="ctr"/>
              <a:endParaRPr lang="en-SG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359523" y="2378325"/>
              <a:ext cx="102475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Basic Stamp BS#4</a:t>
              </a:r>
            </a:p>
            <a:p>
              <a:pPr algn="ctr"/>
              <a:endParaRPr lang="en-SG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735181" y="3986496"/>
              <a:ext cx="1024758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Basic Stamp BS#2</a:t>
              </a:r>
            </a:p>
            <a:p>
              <a:pPr algn="ctr"/>
              <a:endParaRPr lang="en-SG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359523" y="3998372"/>
              <a:ext cx="1024758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Basic Stamp BS#3</a:t>
              </a:r>
            </a:p>
            <a:p>
              <a:pPr algn="ctr"/>
              <a:endParaRPr lang="en-SG" dirty="0"/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3587512" y="3424125"/>
              <a:ext cx="154572" cy="724948"/>
              <a:chOff x="3456887" y="3424125"/>
              <a:chExt cx="154572" cy="724948"/>
            </a:xfrm>
          </p:grpSpPr>
          <p:cxnSp>
            <p:nvCxnSpPr>
              <p:cNvPr id="160" name="Straight Connector 159"/>
              <p:cNvCxnSpPr/>
              <p:nvPr/>
            </p:nvCxnSpPr>
            <p:spPr>
              <a:xfrm flipH="1">
                <a:off x="3456887" y="4147334"/>
                <a:ext cx="154572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3460877" y="3426950"/>
                <a:ext cx="0" cy="72212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H="1">
                <a:off x="3467397" y="3424125"/>
                <a:ext cx="133587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5175591" y="3486688"/>
              <a:ext cx="0" cy="320143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146"/>
            <p:cNvGrpSpPr/>
            <p:nvPr/>
          </p:nvGrpSpPr>
          <p:grpSpPr>
            <a:xfrm flipH="1">
              <a:off x="6379176" y="3432081"/>
              <a:ext cx="154572" cy="724948"/>
              <a:chOff x="3456887" y="3424125"/>
              <a:chExt cx="154572" cy="724948"/>
            </a:xfrm>
          </p:grpSpPr>
          <p:cxnSp>
            <p:nvCxnSpPr>
              <p:cNvPr id="157" name="Straight Connector 156"/>
              <p:cNvCxnSpPr/>
              <p:nvPr/>
            </p:nvCxnSpPr>
            <p:spPr>
              <a:xfrm flipH="1">
                <a:off x="3456887" y="4147334"/>
                <a:ext cx="154572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V="1">
                <a:off x="3460877" y="3426950"/>
                <a:ext cx="0" cy="72212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H="1">
                <a:off x="3467397" y="3424125"/>
                <a:ext cx="133587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8" name="Straight Connector 147"/>
            <p:cNvCxnSpPr/>
            <p:nvPr/>
          </p:nvCxnSpPr>
          <p:spPr>
            <a:xfrm>
              <a:off x="5175591" y="3809031"/>
              <a:ext cx="1471103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379176" y="4308037"/>
              <a:ext cx="267518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6646694" y="3819541"/>
              <a:ext cx="0" cy="479378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3448101" y="4303020"/>
              <a:ext cx="288248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3445032" y="3718817"/>
              <a:ext cx="1649" cy="568201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3437593" y="3707372"/>
              <a:ext cx="3214010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399163" y="3284756"/>
              <a:ext cx="247531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6646694" y="3284756"/>
              <a:ext cx="0" cy="434061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4744525" y="3476361"/>
              <a:ext cx="431066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ontent Placeholder 2"/>
          <p:cNvSpPr txBox="1">
            <a:spLocks/>
          </p:cNvSpPr>
          <p:nvPr/>
        </p:nvSpPr>
        <p:spPr>
          <a:xfrm>
            <a:off x="25010" y="1221580"/>
            <a:ext cx="8868966" cy="694503"/>
          </a:xfrm>
          <a:prstGeom prst="rect">
            <a:avLst/>
          </a:prstGeom>
        </p:spPr>
        <p:txBody>
          <a:bodyPr/>
          <a:lstStyle>
            <a:lvl1pPr marL="0" indent="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Control 6 servos each (P2-7)</a:t>
            </a:r>
          </a:p>
          <a:p>
            <a:pPr lvl="1"/>
            <a:r>
              <a:rPr lang="en-US" sz="1800" dirty="0"/>
              <a:t>Receives timing from BS#1 (P0) &amp; direction from BS#4 (P1)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716270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PROGRAMMING</a:t>
            </a:r>
            <a:endParaRPr lang="en-SG" dirty="0"/>
          </a:p>
        </p:txBody>
      </p:sp>
      <p:sp>
        <p:nvSpPr>
          <p:cNvPr id="77" name="Content Placeholder 7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Stamp #2 &amp; #3: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5691616" y="1123951"/>
            <a:ext cx="2611822" cy="1596468"/>
            <a:chOff x="5901166" y="937405"/>
            <a:chExt cx="2611822" cy="1596468"/>
          </a:xfrm>
        </p:grpSpPr>
        <p:pic>
          <p:nvPicPr>
            <p:cNvPr id="100" name="Picture 2" descr="http://ars.els-cdn.com/content/image/1-s2.0-S0168169908000136-gr3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61" b="55101"/>
            <a:stretch/>
          </p:blipFill>
          <p:spPr bwMode="auto">
            <a:xfrm>
              <a:off x="6150702" y="937405"/>
              <a:ext cx="2242222" cy="1596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Oval 100"/>
            <p:cNvSpPr/>
            <p:nvPr/>
          </p:nvSpPr>
          <p:spPr>
            <a:xfrm>
              <a:off x="6507183" y="1473940"/>
              <a:ext cx="199630" cy="1847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5" name="Oval 104"/>
            <p:cNvSpPr/>
            <p:nvPr/>
          </p:nvSpPr>
          <p:spPr>
            <a:xfrm>
              <a:off x="7700209" y="1782940"/>
              <a:ext cx="199630" cy="1847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6" name="Oval 105"/>
            <p:cNvSpPr/>
            <p:nvPr/>
          </p:nvSpPr>
          <p:spPr>
            <a:xfrm>
              <a:off x="6526196" y="2066975"/>
              <a:ext cx="199630" cy="1847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901166" y="2097153"/>
              <a:ext cx="5846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>
              <a:spAutoFit/>
            </a:bodyPr>
            <a:lstStyle/>
            <a:p>
              <a:pPr algn="r"/>
              <a:r>
                <a:rPr lang="en-US" b="1" dirty="0"/>
                <a:t>LB</a:t>
              </a:r>
              <a:endParaRPr lang="en-SG" b="1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928358" y="2106573"/>
              <a:ext cx="5846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tlCol="0">
              <a:spAutoFit/>
            </a:bodyPr>
            <a:lstStyle/>
            <a:p>
              <a:r>
                <a:rPr lang="en-US" b="1" dirty="0"/>
                <a:t>RB</a:t>
              </a:r>
              <a:endParaRPr lang="en-SG" b="1" dirty="0"/>
            </a:p>
          </p:txBody>
        </p:sp>
      </p:grpSp>
      <p:sp>
        <p:nvSpPr>
          <p:cNvPr id="109" name="Content Placeholder 2"/>
          <p:cNvSpPr txBox="1">
            <a:spLocks/>
          </p:cNvSpPr>
          <p:nvPr/>
        </p:nvSpPr>
        <p:spPr>
          <a:xfrm>
            <a:off x="411561" y="1209408"/>
            <a:ext cx="3974383" cy="407388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Left</a:t>
            </a:r>
            <a:r>
              <a:rPr lang="en-US" sz="1800" dirty="0"/>
              <a:t> &amp; Right Legs Controllers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1138122" y="3085198"/>
            <a:ext cx="6455761" cy="2578918"/>
            <a:chOff x="1192814" y="2877367"/>
            <a:chExt cx="6455761" cy="2578918"/>
          </a:xfrm>
        </p:grpSpPr>
        <p:sp>
          <p:nvSpPr>
            <p:cNvPr id="111" name="Isosceles Triangle 110"/>
            <p:cNvSpPr/>
            <p:nvPr/>
          </p:nvSpPr>
          <p:spPr>
            <a:xfrm>
              <a:off x="1524320" y="3151789"/>
              <a:ext cx="5760000" cy="1956738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4394632" y="5099002"/>
              <a:ext cx="2880000" cy="111873"/>
              <a:chOff x="4720787" y="5429154"/>
              <a:chExt cx="3600000" cy="111873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>
              <a:off x="1543370" y="5100021"/>
              <a:ext cx="2880000" cy="111873"/>
              <a:chOff x="4720787" y="5429154"/>
              <a:chExt cx="3600000" cy="111873"/>
            </a:xfrm>
          </p:grpSpPr>
          <p:cxnSp>
            <p:nvCxnSpPr>
              <p:cNvPr id="158" name="Straight Connector 157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12851957">
              <a:off x="4151041" y="4025198"/>
              <a:ext cx="3454215" cy="127479"/>
              <a:chOff x="4720787" y="5429154"/>
              <a:chExt cx="3600000" cy="111873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/>
            <p:cNvGrpSpPr/>
            <p:nvPr/>
          </p:nvGrpSpPr>
          <p:grpSpPr>
            <a:xfrm rot="8748043" flipH="1">
              <a:off x="1204357" y="4028829"/>
              <a:ext cx="3454215" cy="127479"/>
              <a:chOff x="4720787" y="5429154"/>
              <a:chExt cx="3600000" cy="111873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TextBox 115"/>
            <p:cNvSpPr txBox="1"/>
            <p:nvPr/>
          </p:nvSpPr>
          <p:spPr>
            <a:xfrm>
              <a:off x="1371600" y="5202369"/>
              <a:ext cx="597217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       31     32    33     34    35    36     37    38    39     </a:t>
              </a:r>
              <a:r>
                <a:rPr lang="en-US" sz="1050" b="1" dirty="0"/>
                <a:t>0</a:t>
              </a:r>
              <a:r>
                <a:rPr lang="en-US" sz="1000" dirty="0"/>
                <a:t>     1      2       3      4      5       6      7      8      9      </a:t>
              </a:r>
              <a:endParaRPr lang="en-SG" sz="10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976019" y="4613350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</a:t>
              </a:r>
              <a:endParaRPr lang="en-SG" sz="1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703513" y="4380285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12</a:t>
              </a:r>
              <a:endParaRPr lang="en-SG" sz="10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252244" y="4918150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10</a:t>
              </a:r>
              <a:endParaRPr lang="en-SG" sz="10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096930" y="397618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14</a:t>
              </a:r>
              <a:endParaRPr lang="en-SG" sz="10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370193" y="415912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13</a:t>
              </a:r>
              <a:endParaRPr lang="en-SG" sz="10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853933" y="381350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15</a:t>
              </a:r>
              <a:endParaRPr lang="en-SG" sz="10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242852" y="340509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17</a:t>
              </a:r>
              <a:endParaRPr lang="en-SG" sz="10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545187" y="3629013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16</a:t>
              </a:r>
              <a:endParaRPr lang="en-SG" sz="1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939443" y="3188098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18</a:t>
              </a:r>
              <a:endParaRPr lang="en-SG" sz="10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628369" y="301264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19</a:t>
              </a:r>
              <a:endParaRPr lang="en-SG" sz="1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232038" y="287736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20</a:t>
              </a:r>
              <a:endParaRPr lang="en-SG" sz="10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846112" y="304230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21</a:t>
              </a:r>
              <a:endParaRPr lang="en-SG" sz="10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524320" y="4570805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29</a:t>
              </a:r>
              <a:endParaRPr lang="en-SG" sz="10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832528" y="436578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28</a:t>
              </a:r>
              <a:endParaRPr lang="en-SG" sz="10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132679" y="418553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27</a:t>
              </a:r>
              <a:endParaRPr lang="en-SG" sz="10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356311" y="3982076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26</a:t>
              </a:r>
              <a:endParaRPr lang="en-SG" sz="10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713098" y="3788759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25</a:t>
              </a:r>
              <a:endParaRPr lang="en-SG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987394" y="361692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24</a:t>
              </a:r>
              <a:endParaRPr lang="en-SG" sz="1000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275633" y="3434261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23</a:t>
              </a:r>
              <a:endParaRPr lang="en-SG" sz="1000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525754" y="3213731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22</a:t>
              </a:r>
              <a:endParaRPr lang="en-SG" sz="10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192814" y="490446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30</a:t>
              </a:r>
              <a:endParaRPr lang="en-SG" sz="1000" dirty="0"/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3047643" y="5795774"/>
            <a:ext cx="2679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LFH = LBH = 150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LFV = LBV = 200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4201399" y="4915528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7113392" y="5362511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4205046" y="3451653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060062" y="5342453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d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3550891" y="2659787"/>
            <a:ext cx="178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LFH = LBH = 150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LFV = LBV = 100</a:t>
            </a:r>
            <a:endParaRPr lang="en-SG" sz="1400" dirty="0">
              <a:solidFill>
                <a:srgbClr val="FF0000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6921327" y="5696166"/>
            <a:ext cx="178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LFH = LBH = 200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LFV = LBV = 200</a:t>
            </a:r>
            <a:endParaRPr lang="en-SG" sz="1400" dirty="0">
              <a:solidFill>
                <a:srgbClr val="FF0000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44937" y="5709984"/>
            <a:ext cx="178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LFH = LBH = 100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LFV = LBV = 200</a:t>
            </a:r>
            <a:endParaRPr lang="en-SG" sz="1400" dirty="0">
              <a:solidFill>
                <a:srgbClr val="FF0000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6233059" y="939285"/>
            <a:ext cx="17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Group 1 Legs</a:t>
            </a:r>
            <a:endParaRPr lang="en-SG" b="1" dirty="0">
              <a:solidFill>
                <a:srgbClr val="FF0000"/>
              </a:solidFill>
            </a:endParaRPr>
          </a:p>
        </p:txBody>
      </p:sp>
      <p:cxnSp>
        <p:nvCxnSpPr>
          <p:cNvPr id="187" name="Straight Arrow Connector 186"/>
          <p:cNvCxnSpPr/>
          <p:nvPr/>
        </p:nvCxnSpPr>
        <p:spPr>
          <a:xfrm flipH="1" flipV="1">
            <a:off x="5123860" y="2898752"/>
            <a:ext cx="914490" cy="309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6049978" y="3030142"/>
            <a:ext cx="2447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Mark length </a:t>
            </a:r>
          </a:p>
        </p:txBody>
      </p:sp>
      <p:cxnSp>
        <p:nvCxnSpPr>
          <p:cNvPr id="189" name="Straight Arrow Connector 188"/>
          <p:cNvCxnSpPr>
            <a:endCxn id="133" idx="1"/>
          </p:cNvCxnSpPr>
          <p:nvPr/>
        </p:nvCxnSpPr>
        <p:spPr>
          <a:xfrm>
            <a:off x="2174167" y="3961040"/>
            <a:ext cx="484239" cy="1586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974609" y="3497691"/>
            <a:ext cx="178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LFH = LBH = 125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LFV = LBV = 150</a:t>
            </a:r>
            <a:endParaRPr lang="en-SG" sz="1400" dirty="0">
              <a:solidFill>
                <a:srgbClr val="FF0000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3220941" y="4156717"/>
            <a:ext cx="227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Forward: a-b-c-d-a</a:t>
            </a:r>
          </a:p>
          <a:p>
            <a:pPr algn="ctr"/>
            <a:r>
              <a:rPr lang="en-US" dirty="0"/>
              <a:t>Backward: a-d-c-b-a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71117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PROGRAMMING</a:t>
            </a:r>
            <a:endParaRPr lang="en-SG" dirty="0"/>
          </a:p>
        </p:txBody>
      </p:sp>
      <p:sp>
        <p:nvSpPr>
          <p:cNvPr id="99" name="Content Placeholder 9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Stamp #2 &amp; #3:  </a:t>
            </a:r>
            <a:r>
              <a:rPr lang="en-US" i="1" dirty="0"/>
              <a:t>Left</a:t>
            </a:r>
            <a:r>
              <a:rPr lang="en-US" dirty="0"/>
              <a:t> &amp; Right Legs Controllers</a:t>
            </a:r>
          </a:p>
          <a:p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5795717" y="1694626"/>
            <a:ext cx="2611822" cy="1596468"/>
            <a:chOff x="5901302" y="988475"/>
            <a:chExt cx="2611822" cy="1596468"/>
          </a:xfrm>
        </p:grpSpPr>
        <p:pic>
          <p:nvPicPr>
            <p:cNvPr id="101" name="Picture 2" descr="http://ars.els-cdn.com/content/image/1-s2.0-S0168169908000136-gr3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61" b="55101"/>
            <a:stretch/>
          </p:blipFill>
          <p:spPr bwMode="auto">
            <a:xfrm>
              <a:off x="6150838" y="988475"/>
              <a:ext cx="2242222" cy="1596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Oval 101"/>
            <p:cNvSpPr/>
            <p:nvPr/>
          </p:nvSpPr>
          <p:spPr>
            <a:xfrm>
              <a:off x="7700345" y="2118045"/>
              <a:ext cx="199630" cy="184799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" name="Oval 102"/>
            <p:cNvSpPr/>
            <p:nvPr/>
          </p:nvSpPr>
          <p:spPr>
            <a:xfrm>
              <a:off x="7700344" y="1525010"/>
              <a:ext cx="199630" cy="184799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4" name="Oval 103"/>
            <p:cNvSpPr/>
            <p:nvPr/>
          </p:nvSpPr>
          <p:spPr>
            <a:xfrm>
              <a:off x="6507319" y="1823246"/>
              <a:ext cx="199630" cy="184799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901302" y="2148223"/>
              <a:ext cx="5846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>
              <a:spAutoFit/>
            </a:bodyPr>
            <a:lstStyle/>
            <a:p>
              <a:pPr algn="r"/>
              <a:r>
                <a:rPr lang="en-US" b="1" dirty="0"/>
                <a:t>LB</a:t>
              </a:r>
              <a:endParaRPr lang="en-SG" b="1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928494" y="2157643"/>
              <a:ext cx="5846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tlCol="0">
              <a:spAutoFit/>
            </a:bodyPr>
            <a:lstStyle/>
            <a:p>
              <a:r>
                <a:rPr lang="en-US" b="1" dirty="0"/>
                <a:t>RB</a:t>
              </a:r>
              <a:endParaRPr lang="en-SG" b="1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138122" y="3089152"/>
            <a:ext cx="6455761" cy="2578918"/>
            <a:chOff x="1192814" y="2877367"/>
            <a:chExt cx="6455761" cy="2578918"/>
          </a:xfrm>
        </p:grpSpPr>
        <p:sp>
          <p:nvSpPr>
            <p:cNvPr id="109" name="Isosceles Triangle 108"/>
            <p:cNvSpPr/>
            <p:nvPr/>
          </p:nvSpPr>
          <p:spPr>
            <a:xfrm>
              <a:off x="1524320" y="3151789"/>
              <a:ext cx="5760000" cy="1956738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4394632" y="5099002"/>
              <a:ext cx="2880000" cy="111873"/>
              <a:chOff x="4720787" y="5429154"/>
              <a:chExt cx="3600000" cy="111873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543370" y="5100021"/>
              <a:ext cx="2880000" cy="111873"/>
              <a:chOff x="4720787" y="5429154"/>
              <a:chExt cx="3600000" cy="111873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 rot="12851957">
              <a:off x="4151041" y="4025198"/>
              <a:ext cx="3454215" cy="127479"/>
              <a:chOff x="4720787" y="5429154"/>
              <a:chExt cx="3600000" cy="111873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 rot="8748043" flipH="1">
              <a:off x="1204357" y="4028829"/>
              <a:ext cx="3454215" cy="127479"/>
              <a:chOff x="4720787" y="5429154"/>
              <a:chExt cx="3600000" cy="111873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/>
            <p:cNvSpPr txBox="1"/>
            <p:nvPr/>
          </p:nvSpPr>
          <p:spPr>
            <a:xfrm>
              <a:off x="1371600" y="5202369"/>
              <a:ext cx="597217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        11     12    13    14    15    16     17    18    19    2</a:t>
              </a:r>
              <a:r>
                <a:rPr lang="en-US" sz="1050" dirty="0"/>
                <a:t>0</a:t>
              </a:r>
              <a:r>
                <a:rPr lang="en-US" sz="1000" dirty="0"/>
                <a:t>    21    22     23    24    25    26    27    28     29      </a:t>
              </a:r>
              <a:endParaRPr lang="en-SG" sz="100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976019" y="4613350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31</a:t>
              </a:r>
              <a:endParaRPr lang="en-SG" sz="10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03513" y="4380285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32</a:t>
              </a:r>
              <a:endParaRPr lang="en-SG" sz="10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252244" y="4918150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30</a:t>
              </a:r>
              <a:endParaRPr lang="en-SG" sz="1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096930" y="397618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34</a:t>
              </a:r>
              <a:endParaRPr lang="en-SG" sz="10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370193" y="415912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33</a:t>
              </a:r>
              <a:endParaRPr lang="en-SG" sz="10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853933" y="381350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35</a:t>
              </a:r>
              <a:endParaRPr lang="en-SG" sz="10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242852" y="340509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37</a:t>
              </a:r>
              <a:endParaRPr lang="en-SG" sz="10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545187" y="3629013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36</a:t>
              </a:r>
              <a:endParaRPr lang="en-SG" sz="10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939443" y="3188098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38</a:t>
              </a:r>
              <a:endParaRPr lang="en-SG" sz="10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28369" y="301264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39</a:t>
              </a:r>
              <a:endParaRPr lang="en-SG" sz="1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232038" y="287736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</a:t>
              </a:r>
              <a:r>
                <a:rPr lang="en-US" sz="1000" b="1" dirty="0"/>
                <a:t>0</a:t>
              </a:r>
              <a:endParaRPr lang="en-SG" sz="1000" b="1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846112" y="304230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1</a:t>
              </a:r>
              <a:endParaRPr lang="en-SG" sz="1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524320" y="4570805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9</a:t>
              </a:r>
              <a:endParaRPr lang="en-SG" sz="10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832528" y="436578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8</a:t>
              </a:r>
              <a:endParaRPr lang="en-SG" sz="10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132679" y="418553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7</a:t>
              </a:r>
              <a:endParaRPr lang="en-SG" sz="10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56311" y="3982076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 6</a:t>
              </a:r>
              <a:endParaRPr lang="en-SG" sz="10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713098" y="3788759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5</a:t>
              </a:r>
              <a:endParaRPr lang="en-SG" sz="10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987394" y="361692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4</a:t>
              </a:r>
              <a:endParaRPr lang="en-SG" sz="10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275633" y="3434261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3</a:t>
              </a:r>
              <a:endParaRPr lang="en-SG" sz="1000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525754" y="3213731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2</a:t>
              </a:r>
              <a:endParaRPr lang="en-SG" sz="1000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92814" y="490446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10</a:t>
              </a:r>
              <a:endParaRPr lang="en-SG" sz="1000" dirty="0"/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3047643" y="5799728"/>
            <a:ext cx="2679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CC"/>
                </a:solidFill>
              </a:rPr>
              <a:t>LMH = 150</a:t>
            </a:r>
          </a:p>
          <a:p>
            <a:pPr algn="ctr"/>
            <a:r>
              <a:rPr lang="en-US" sz="1400" dirty="0">
                <a:solidFill>
                  <a:srgbClr val="0000CC"/>
                </a:solidFill>
              </a:rPr>
              <a:t>LMV = 200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4201399" y="4864890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a</a:t>
            </a:r>
            <a:endParaRPr lang="en-SG" dirty="0">
              <a:solidFill>
                <a:srgbClr val="0000CC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113392" y="5366465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b</a:t>
            </a:r>
            <a:endParaRPr lang="en-SG" dirty="0">
              <a:solidFill>
                <a:srgbClr val="0000CC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4205046" y="3455607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c</a:t>
            </a:r>
            <a:endParaRPr lang="en-SG" dirty="0">
              <a:solidFill>
                <a:srgbClr val="0000CC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060062" y="5346407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CC"/>
                </a:solidFill>
              </a:rPr>
              <a:t>d</a:t>
            </a:r>
            <a:endParaRPr lang="en-SG" dirty="0">
              <a:solidFill>
                <a:srgbClr val="0000CC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3550891" y="2568205"/>
            <a:ext cx="178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CC"/>
                </a:solidFill>
              </a:rPr>
              <a:t>LMH = 150</a:t>
            </a:r>
          </a:p>
          <a:p>
            <a:pPr algn="ctr"/>
            <a:r>
              <a:rPr lang="en-US" sz="1400" dirty="0">
                <a:solidFill>
                  <a:srgbClr val="0000CC"/>
                </a:solidFill>
              </a:rPr>
              <a:t>LMV = 100</a:t>
            </a:r>
            <a:endParaRPr lang="en-SG" sz="1400" dirty="0">
              <a:solidFill>
                <a:srgbClr val="0000CC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921327" y="5700120"/>
            <a:ext cx="178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CC"/>
                </a:solidFill>
              </a:rPr>
              <a:t>LMH = 200</a:t>
            </a:r>
          </a:p>
          <a:p>
            <a:pPr algn="ctr"/>
            <a:r>
              <a:rPr lang="en-US" sz="1400" dirty="0">
                <a:solidFill>
                  <a:srgbClr val="0000CC"/>
                </a:solidFill>
              </a:rPr>
              <a:t>LMV = 200</a:t>
            </a:r>
            <a:endParaRPr lang="en-SG" sz="1400" dirty="0">
              <a:solidFill>
                <a:srgbClr val="0000CC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44937" y="5713938"/>
            <a:ext cx="178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CC"/>
                </a:solidFill>
              </a:rPr>
              <a:t>LMH = 100</a:t>
            </a:r>
          </a:p>
          <a:p>
            <a:pPr algn="ctr"/>
            <a:r>
              <a:rPr lang="en-US" sz="1400" dirty="0">
                <a:solidFill>
                  <a:srgbClr val="0000CC"/>
                </a:solidFill>
              </a:rPr>
              <a:t>LMV = 200</a:t>
            </a:r>
            <a:endParaRPr lang="en-SG" sz="1400" dirty="0">
              <a:solidFill>
                <a:srgbClr val="0000CC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6290842" y="1509960"/>
            <a:ext cx="17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Group 2 Legs</a:t>
            </a:r>
            <a:endParaRPr lang="en-SG" b="1" dirty="0">
              <a:solidFill>
                <a:srgbClr val="0000CC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220941" y="4160671"/>
            <a:ext cx="227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Forward: c-d-a-b-c</a:t>
            </a:r>
          </a:p>
          <a:p>
            <a:pPr algn="ctr"/>
            <a:r>
              <a:rPr lang="en-US" dirty="0"/>
              <a:t>Backward: c-b-a-d-c</a:t>
            </a:r>
            <a:endParaRPr lang="en-SG" dirty="0"/>
          </a:p>
        </p:txBody>
      </p:sp>
      <p:sp>
        <p:nvSpPr>
          <p:cNvPr id="186" name="Content Placeholder 2"/>
          <p:cNvSpPr txBox="1">
            <a:spLocks/>
          </p:cNvSpPr>
          <p:nvPr/>
        </p:nvSpPr>
        <p:spPr>
          <a:xfrm>
            <a:off x="411563" y="1209408"/>
            <a:ext cx="4162114" cy="863773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5955" lvl="1" indent="-255955">
              <a:buFont typeface="Arial" panose="020B0604020202020204" pitchFamily="34" charset="0"/>
              <a:buChar char="•"/>
            </a:pPr>
            <a:r>
              <a:rPr lang="en-US" sz="1800" dirty="0"/>
              <a:t>Movement of Group 2 Legs is 180</a:t>
            </a:r>
            <a:r>
              <a:rPr lang="en-US" sz="1800" dirty="0">
                <a:sym typeface="Symbol"/>
              </a:rPr>
              <a:t> phase offset from Group 1 </a:t>
            </a:r>
            <a:endParaRPr lang="en-SG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26570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TRIPOD GAIT</a:t>
            </a:r>
            <a:endParaRPr lang="en-SG" dirty="0"/>
          </a:p>
        </p:txBody>
      </p:sp>
      <p:pic>
        <p:nvPicPr>
          <p:cNvPr id="9" name="Hexapod Tripod Gai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570" b="13021"/>
          <a:stretch/>
        </p:blipFill>
        <p:spPr>
          <a:xfrm>
            <a:off x="1151510" y="1580258"/>
            <a:ext cx="6840979" cy="3766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502" y="6097131"/>
            <a:ext cx="768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Click this image to play video</a:t>
            </a:r>
          </a:p>
        </p:txBody>
      </p:sp>
    </p:spTree>
    <p:extLst>
      <p:ext uri="{BB962C8B-B14F-4D97-AF65-F5344CB8AC3E}">
        <p14:creationId xmlns:p14="http://schemas.microsoft.com/office/powerpoint/2010/main" val="421315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PROGRAMMING</a:t>
            </a:r>
            <a:endParaRPr lang="en-SG" dirty="0"/>
          </a:p>
        </p:txBody>
      </p:sp>
      <p:sp>
        <p:nvSpPr>
          <p:cNvPr id="76" name="Content Placeholder 7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Stamp #2 &amp; #3: Left &amp; Right Legs Controllers - Rotate Right:</a:t>
            </a:r>
          </a:p>
          <a:p>
            <a:endParaRPr lang="en-US" dirty="0"/>
          </a:p>
        </p:txBody>
      </p:sp>
      <p:pic>
        <p:nvPicPr>
          <p:cNvPr id="91" name="Picture 2" descr="http://ars.els-cdn.com/content/image/1-s2.0-S0168169908000136-g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61" b="55101"/>
          <a:stretch/>
        </p:blipFill>
        <p:spPr bwMode="auto">
          <a:xfrm>
            <a:off x="6150702" y="1416241"/>
            <a:ext cx="2242222" cy="159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val 91"/>
          <p:cNvSpPr/>
          <p:nvPr/>
        </p:nvSpPr>
        <p:spPr>
          <a:xfrm>
            <a:off x="6507183" y="1952776"/>
            <a:ext cx="199630" cy="184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/>
          <p:cNvSpPr/>
          <p:nvPr/>
        </p:nvSpPr>
        <p:spPr>
          <a:xfrm>
            <a:off x="7700209" y="2261776"/>
            <a:ext cx="199630" cy="184799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Oval 103"/>
          <p:cNvSpPr/>
          <p:nvPr/>
        </p:nvSpPr>
        <p:spPr>
          <a:xfrm>
            <a:off x="6526196" y="2559459"/>
            <a:ext cx="199630" cy="184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5" name="TextBox 104"/>
          <p:cNvSpPr txBox="1"/>
          <p:nvPr/>
        </p:nvSpPr>
        <p:spPr>
          <a:xfrm>
            <a:off x="5901166" y="2575989"/>
            <a:ext cx="584630" cy="369332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spAutoFit/>
          </a:bodyPr>
          <a:lstStyle/>
          <a:p>
            <a:pPr algn="r"/>
            <a:r>
              <a:rPr lang="en-US" b="1" dirty="0"/>
              <a:t>LB</a:t>
            </a:r>
            <a:endParaRPr lang="en-SG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7928358" y="2585409"/>
            <a:ext cx="584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>
            <a:spAutoFit/>
          </a:bodyPr>
          <a:lstStyle/>
          <a:p>
            <a:r>
              <a:rPr lang="en-US" b="1" dirty="0"/>
              <a:t>RB</a:t>
            </a:r>
            <a:endParaRPr lang="en-SG" b="1" dirty="0"/>
          </a:p>
        </p:txBody>
      </p:sp>
      <p:sp>
        <p:nvSpPr>
          <p:cNvPr id="107" name="Content Placeholder 2"/>
          <p:cNvSpPr txBox="1">
            <a:spLocks/>
          </p:cNvSpPr>
          <p:nvPr/>
        </p:nvSpPr>
        <p:spPr>
          <a:xfrm>
            <a:off x="176754" y="1435308"/>
            <a:ext cx="4287795" cy="1047737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Left legs forward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Right legs backward</a:t>
            </a:r>
          </a:p>
          <a:p>
            <a:pPr marL="687387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347672" y="2898652"/>
            <a:ext cx="6455761" cy="2578918"/>
            <a:chOff x="1192814" y="2877367"/>
            <a:chExt cx="6455761" cy="2578918"/>
          </a:xfrm>
        </p:grpSpPr>
        <p:sp>
          <p:nvSpPr>
            <p:cNvPr id="109" name="Isosceles Triangle 108"/>
            <p:cNvSpPr/>
            <p:nvPr/>
          </p:nvSpPr>
          <p:spPr>
            <a:xfrm>
              <a:off x="1524320" y="3151789"/>
              <a:ext cx="5760000" cy="1956738"/>
            </a:xfrm>
            <a:prstGeom prst="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4394632" y="5099002"/>
              <a:ext cx="2880000" cy="111873"/>
              <a:chOff x="4720787" y="5429154"/>
              <a:chExt cx="3600000" cy="111873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543370" y="5100021"/>
              <a:ext cx="2880000" cy="111873"/>
              <a:chOff x="4720787" y="5429154"/>
              <a:chExt cx="3600000" cy="111873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 rot="12851957">
              <a:off x="4151041" y="4025198"/>
              <a:ext cx="3454215" cy="127479"/>
              <a:chOff x="4720787" y="5429154"/>
              <a:chExt cx="3600000" cy="111873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 rot="8748043" flipH="1">
              <a:off x="1204357" y="4028829"/>
              <a:ext cx="3454215" cy="127479"/>
              <a:chOff x="4720787" y="5429154"/>
              <a:chExt cx="3600000" cy="111873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/>
            <p:cNvSpPr txBox="1"/>
            <p:nvPr/>
          </p:nvSpPr>
          <p:spPr>
            <a:xfrm>
              <a:off x="1371600" y="5202369"/>
              <a:ext cx="597217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       31     32    33     34    35    36     37    38    39     </a:t>
              </a:r>
              <a:r>
                <a:rPr lang="en-US" sz="1050" b="1" dirty="0"/>
                <a:t>0</a:t>
              </a:r>
              <a:r>
                <a:rPr lang="en-US" sz="1000" dirty="0"/>
                <a:t>     1      2       3      4      5       6      7      8      9      </a:t>
              </a:r>
              <a:endParaRPr lang="en-SG" sz="100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976019" y="4613350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</a:t>
              </a:r>
              <a:endParaRPr lang="en-SG" sz="10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03513" y="4380285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12</a:t>
              </a:r>
              <a:endParaRPr lang="en-SG" sz="10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252244" y="4918150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10</a:t>
              </a:r>
              <a:endParaRPr lang="en-SG" sz="1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096930" y="397618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14</a:t>
              </a:r>
              <a:endParaRPr lang="en-SG" sz="10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370193" y="415912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13</a:t>
              </a:r>
              <a:endParaRPr lang="en-SG" sz="10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853933" y="381350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15</a:t>
              </a:r>
              <a:endParaRPr lang="en-SG" sz="10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242852" y="340509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17</a:t>
              </a:r>
              <a:endParaRPr lang="en-SG" sz="10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545187" y="3629013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16</a:t>
              </a:r>
              <a:endParaRPr lang="en-SG" sz="10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939443" y="3188098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18</a:t>
              </a:r>
              <a:endParaRPr lang="en-SG" sz="10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28369" y="301264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19</a:t>
              </a:r>
              <a:endParaRPr lang="en-SG" sz="1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232038" y="287736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20</a:t>
              </a:r>
              <a:endParaRPr lang="en-SG" sz="10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846112" y="304230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21</a:t>
              </a:r>
              <a:endParaRPr lang="en-SG" sz="1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524320" y="4570805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29</a:t>
              </a:r>
              <a:endParaRPr lang="en-SG" sz="10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832528" y="436578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28</a:t>
              </a:r>
              <a:endParaRPr lang="en-SG" sz="10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132679" y="418553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27</a:t>
              </a:r>
              <a:endParaRPr lang="en-SG" sz="10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56311" y="3982076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26</a:t>
              </a:r>
              <a:endParaRPr lang="en-SG" sz="10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713098" y="3788759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25</a:t>
              </a:r>
              <a:endParaRPr lang="en-SG" sz="10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987394" y="361692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24</a:t>
              </a:r>
              <a:endParaRPr lang="en-SG" sz="10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275633" y="3434261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23</a:t>
              </a:r>
              <a:endParaRPr lang="en-SG" sz="1000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525754" y="3213731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22</a:t>
              </a:r>
              <a:endParaRPr lang="en-SG" sz="1000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92814" y="490446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30</a:t>
              </a:r>
              <a:endParaRPr lang="en-SG" sz="1000" dirty="0"/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4386337" y="5373718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7322942" y="5175965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386896" y="2538563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269612" y="5155907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d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472099" y="3725420"/>
            <a:ext cx="227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CC"/>
                </a:solidFill>
              </a:rPr>
              <a:t>LM: c-d-a-b-c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LF &amp; LB: a-b-c-d-a</a:t>
            </a:r>
          </a:p>
          <a:p>
            <a:pPr algn="ctr"/>
            <a:r>
              <a:rPr lang="en-US" dirty="0">
                <a:solidFill>
                  <a:srgbClr val="FF9900"/>
                </a:solidFill>
              </a:rPr>
              <a:t>RM: a-d-c-b-a</a:t>
            </a:r>
          </a:p>
          <a:p>
            <a:pPr algn="ctr"/>
            <a:r>
              <a:rPr lang="en-US" dirty="0">
                <a:solidFill>
                  <a:srgbClr val="009900"/>
                </a:solidFill>
              </a:rPr>
              <a:t>RF &amp; RB: c-b-a-d-c</a:t>
            </a:r>
            <a:endParaRPr lang="en-SG" dirty="0">
              <a:solidFill>
                <a:srgbClr val="009900"/>
              </a:solidFill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6530258" y="2269646"/>
            <a:ext cx="199630" cy="184799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2" name="Oval 181"/>
          <p:cNvSpPr/>
          <p:nvPr/>
        </p:nvSpPr>
        <p:spPr>
          <a:xfrm>
            <a:off x="7711166" y="2565850"/>
            <a:ext cx="199630" cy="18479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3" name="Oval 182"/>
          <p:cNvSpPr/>
          <p:nvPr/>
        </p:nvSpPr>
        <p:spPr>
          <a:xfrm>
            <a:off x="7703618" y="1952775"/>
            <a:ext cx="199630" cy="18479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807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PROGRAMMING</a:t>
            </a:r>
            <a:endParaRPr lang="en-SG" dirty="0"/>
          </a:p>
        </p:txBody>
      </p:sp>
      <p:sp>
        <p:nvSpPr>
          <p:cNvPr id="76" name="Content Placeholder 7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Stamp #2 &amp; #3: Left &amp; Right Legs Controllers - Rotate Left:</a:t>
            </a:r>
          </a:p>
          <a:p>
            <a:endParaRPr lang="en-US" dirty="0"/>
          </a:p>
        </p:txBody>
      </p:sp>
      <p:pic>
        <p:nvPicPr>
          <p:cNvPr id="91" name="Picture 2" descr="http://ars.els-cdn.com/content/image/1-s2.0-S0168169908000136-g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61" b="55101"/>
          <a:stretch/>
        </p:blipFill>
        <p:spPr bwMode="auto">
          <a:xfrm>
            <a:off x="6150702" y="1415316"/>
            <a:ext cx="2242222" cy="159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val 91"/>
          <p:cNvSpPr/>
          <p:nvPr/>
        </p:nvSpPr>
        <p:spPr>
          <a:xfrm>
            <a:off x="7717266" y="2264988"/>
            <a:ext cx="199630" cy="184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/>
          <p:cNvSpPr/>
          <p:nvPr/>
        </p:nvSpPr>
        <p:spPr>
          <a:xfrm>
            <a:off x="6514356" y="1962936"/>
            <a:ext cx="199630" cy="184799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Oval 103"/>
          <p:cNvSpPr/>
          <p:nvPr/>
        </p:nvSpPr>
        <p:spPr>
          <a:xfrm>
            <a:off x="7703618" y="1945546"/>
            <a:ext cx="199630" cy="184799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5" name="TextBox 104"/>
          <p:cNvSpPr txBox="1"/>
          <p:nvPr/>
        </p:nvSpPr>
        <p:spPr>
          <a:xfrm>
            <a:off x="5901166" y="2575064"/>
            <a:ext cx="584630" cy="369332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spAutoFit/>
          </a:bodyPr>
          <a:lstStyle/>
          <a:p>
            <a:pPr algn="r"/>
            <a:r>
              <a:rPr lang="en-US" b="1" dirty="0"/>
              <a:t>LB</a:t>
            </a:r>
            <a:endParaRPr lang="en-SG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7928358" y="2584484"/>
            <a:ext cx="58463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>
            <a:spAutoFit/>
          </a:bodyPr>
          <a:lstStyle/>
          <a:p>
            <a:r>
              <a:rPr lang="en-US" b="1" dirty="0"/>
              <a:t>RB</a:t>
            </a:r>
            <a:endParaRPr lang="en-SG" b="1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347672" y="2898652"/>
            <a:ext cx="6455761" cy="2578918"/>
            <a:chOff x="1192814" y="2877367"/>
            <a:chExt cx="6455761" cy="2578918"/>
          </a:xfrm>
        </p:grpSpPr>
        <p:sp>
          <p:nvSpPr>
            <p:cNvPr id="109" name="Isosceles Triangle 108"/>
            <p:cNvSpPr/>
            <p:nvPr/>
          </p:nvSpPr>
          <p:spPr>
            <a:xfrm>
              <a:off x="1524320" y="3151789"/>
              <a:ext cx="5760000" cy="1956738"/>
            </a:xfrm>
            <a:prstGeom prst="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4394632" y="5099002"/>
              <a:ext cx="2880000" cy="111873"/>
              <a:chOff x="4720787" y="5429154"/>
              <a:chExt cx="3600000" cy="111873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543370" y="5100021"/>
              <a:ext cx="2880000" cy="111873"/>
              <a:chOff x="4720787" y="5429154"/>
              <a:chExt cx="3600000" cy="111873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 rot="12851957">
              <a:off x="4151041" y="4025198"/>
              <a:ext cx="3454215" cy="127479"/>
              <a:chOff x="4720787" y="5429154"/>
              <a:chExt cx="3600000" cy="111873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 rot="8748043" flipH="1">
              <a:off x="1204357" y="4028829"/>
              <a:ext cx="3454215" cy="127479"/>
              <a:chOff x="4720787" y="5429154"/>
              <a:chExt cx="3600000" cy="111873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>
                <a:off x="4720787" y="543237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5082234" y="5432377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5442234" y="5432376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5802234" y="542915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6164175" y="5432375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6524175" y="543444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6886116" y="5437660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244175" y="5431219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7604175" y="542915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7971402" y="5432374"/>
                <a:ext cx="0" cy="10336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/>
            <p:cNvSpPr txBox="1"/>
            <p:nvPr/>
          </p:nvSpPr>
          <p:spPr>
            <a:xfrm>
              <a:off x="1371600" y="5202369"/>
              <a:ext cx="597217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       31     32    33     34    35    36     37    38    39     </a:t>
              </a:r>
              <a:r>
                <a:rPr lang="en-US" sz="1050" b="1" dirty="0"/>
                <a:t>0</a:t>
              </a:r>
              <a:r>
                <a:rPr lang="en-US" sz="1000" dirty="0"/>
                <a:t>     1      2       3      4      5       6      7      8      9      </a:t>
              </a:r>
              <a:endParaRPr lang="en-SG" sz="100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976019" y="4613350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</a:t>
              </a:r>
              <a:endParaRPr lang="en-SG" sz="10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03513" y="4380285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12</a:t>
              </a:r>
              <a:endParaRPr lang="en-SG" sz="10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252244" y="4918150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10</a:t>
              </a:r>
              <a:endParaRPr lang="en-SG" sz="1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096930" y="397618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14</a:t>
              </a:r>
              <a:endParaRPr lang="en-SG" sz="10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370193" y="415912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13</a:t>
              </a:r>
              <a:endParaRPr lang="en-SG" sz="10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853933" y="381350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15</a:t>
              </a:r>
              <a:endParaRPr lang="en-SG" sz="10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242852" y="340509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17</a:t>
              </a:r>
              <a:endParaRPr lang="en-SG" sz="10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545187" y="3629013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16</a:t>
              </a:r>
              <a:endParaRPr lang="en-SG" sz="10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939443" y="3188098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18</a:t>
              </a:r>
              <a:endParaRPr lang="en-SG" sz="10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28369" y="301264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19</a:t>
              </a:r>
              <a:endParaRPr lang="en-SG" sz="1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232038" y="287736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20</a:t>
              </a:r>
              <a:endParaRPr lang="en-SG" sz="10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846112" y="304230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21</a:t>
              </a:r>
              <a:endParaRPr lang="en-SG" sz="1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524320" y="4570805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29</a:t>
              </a:r>
              <a:endParaRPr lang="en-SG" sz="10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832528" y="4365782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28</a:t>
              </a:r>
              <a:endParaRPr lang="en-SG" sz="10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132679" y="4185537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27</a:t>
              </a:r>
              <a:endParaRPr lang="en-SG" sz="10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56311" y="3982076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26</a:t>
              </a:r>
              <a:endParaRPr lang="en-SG" sz="10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713098" y="3788759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25</a:t>
              </a:r>
              <a:endParaRPr lang="en-SG" sz="10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987394" y="361692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24</a:t>
              </a:r>
              <a:endParaRPr lang="en-SG" sz="10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275633" y="3434261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23</a:t>
              </a:r>
              <a:endParaRPr lang="en-SG" sz="1000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525754" y="3213731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22</a:t>
              </a:r>
              <a:endParaRPr lang="en-SG" sz="1000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92814" y="4904464"/>
              <a:ext cx="39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30</a:t>
              </a:r>
              <a:endParaRPr lang="en-SG" sz="1000" dirty="0"/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4386337" y="5373718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7322942" y="5175965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386896" y="2538563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269612" y="5155907"/>
            <a:ext cx="4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d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472099" y="3725420"/>
            <a:ext cx="227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9900"/>
                </a:solidFill>
              </a:rPr>
              <a:t>LM: c-b-a-d-c</a:t>
            </a:r>
          </a:p>
          <a:p>
            <a:pPr algn="ctr"/>
            <a:r>
              <a:rPr lang="en-US" dirty="0">
                <a:solidFill>
                  <a:srgbClr val="FF9900"/>
                </a:solidFill>
              </a:rPr>
              <a:t>LF &amp; LB: a-d-c-b-a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RM: a-b-c-d-a</a:t>
            </a:r>
          </a:p>
          <a:p>
            <a:pPr algn="ctr"/>
            <a:r>
              <a:rPr lang="en-US" dirty="0">
                <a:solidFill>
                  <a:srgbClr val="0000CC"/>
                </a:solidFill>
              </a:rPr>
              <a:t>RF &amp; RB: c-d-a-b-c</a:t>
            </a:r>
            <a:endParaRPr lang="en-SG" dirty="0">
              <a:solidFill>
                <a:srgbClr val="0000CC"/>
              </a:solidFill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7697518" y="2574749"/>
            <a:ext cx="199630" cy="184799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2" name="Oval 181"/>
          <p:cNvSpPr/>
          <p:nvPr/>
        </p:nvSpPr>
        <p:spPr>
          <a:xfrm>
            <a:off x="6524170" y="2561100"/>
            <a:ext cx="199630" cy="184799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3" name="Oval 182"/>
          <p:cNvSpPr/>
          <p:nvPr/>
        </p:nvSpPr>
        <p:spPr>
          <a:xfrm>
            <a:off x="6523586" y="2264988"/>
            <a:ext cx="199630" cy="18479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4" name="Content Placeholder 2"/>
          <p:cNvSpPr txBox="1">
            <a:spLocks/>
          </p:cNvSpPr>
          <p:nvPr/>
        </p:nvSpPr>
        <p:spPr>
          <a:xfrm>
            <a:off x="176754" y="1435308"/>
            <a:ext cx="4287795" cy="1047737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Left legs backward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Right legs forward</a:t>
            </a:r>
          </a:p>
          <a:p>
            <a:pPr marL="687387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37108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PROGRAMMING</a:t>
            </a:r>
            <a:endParaRPr lang="en-S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Stamp #4: Reflex Controller</a:t>
            </a:r>
          </a:p>
          <a:p>
            <a:endParaRPr lang="en-US" dirty="0"/>
          </a:p>
        </p:txBody>
      </p:sp>
      <p:sp>
        <p:nvSpPr>
          <p:cNvPr id="84" name="Content Placeholder 2"/>
          <p:cNvSpPr txBox="1">
            <a:spLocks/>
          </p:cNvSpPr>
          <p:nvPr/>
        </p:nvSpPr>
        <p:spPr>
          <a:xfrm>
            <a:off x="117540" y="1264393"/>
            <a:ext cx="4690301" cy="4958713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BS#4 receives a LOW (0) when Left &amp; Right Whisker limit switches are closed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ym typeface="Symbol"/>
              </a:rPr>
              <a:t>BS#4 sends signals to P0 &amp; P1 of BS#2 &amp; BS#3 respectively to control forward / backward directions:</a:t>
            </a:r>
          </a:p>
          <a:p>
            <a:pPr lvl="2">
              <a:lnSpc>
                <a:spcPct val="150000"/>
              </a:lnSpc>
            </a:pPr>
            <a:r>
              <a:rPr lang="en-US" sz="1700" dirty="0">
                <a:sym typeface="Symbol"/>
              </a:rPr>
              <a:t>LOW(0)–backward; HIGH(1)-forward</a:t>
            </a:r>
          </a:p>
          <a:p>
            <a:pPr lvl="2">
              <a:lnSpc>
                <a:spcPct val="150000"/>
              </a:lnSpc>
            </a:pPr>
            <a:r>
              <a:rPr lang="en-US" sz="1700" dirty="0">
                <a:sym typeface="Symbol"/>
              </a:rPr>
              <a:t>P0=0 &amp; P1=1: Rotate Right</a:t>
            </a:r>
          </a:p>
          <a:p>
            <a:pPr lvl="2">
              <a:lnSpc>
                <a:spcPct val="150000"/>
              </a:lnSpc>
            </a:pPr>
            <a:r>
              <a:rPr lang="en-US" sz="1700" dirty="0">
                <a:sym typeface="Symbol"/>
              </a:rPr>
              <a:t>P0=1 &amp; P0=0: Rotate Left</a:t>
            </a:r>
          </a:p>
          <a:p>
            <a:pPr lvl="1">
              <a:lnSpc>
                <a:spcPct val="150000"/>
              </a:lnSpc>
            </a:pPr>
            <a:endParaRPr lang="en-SG" sz="1800" dirty="0"/>
          </a:p>
        </p:txBody>
      </p:sp>
      <p:grpSp>
        <p:nvGrpSpPr>
          <p:cNvPr id="85" name="Group 84"/>
          <p:cNvGrpSpPr/>
          <p:nvPr/>
        </p:nvGrpSpPr>
        <p:grpSpPr>
          <a:xfrm>
            <a:off x="4694045" y="1854796"/>
            <a:ext cx="3969368" cy="4260870"/>
            <a:chOff x="4678431" y="1454745"/>
            <a:chExt cx="4143522" cy="4447813"/>
          </a:xfrm>
        </p:grpSpPr>
        <p:sp>
          <p:nvSpPr>
            <p:cNvPr id="86" name="TextBox 85"/>
            <p:cNvSpPr txBox="1"/>
            <p:nvPr/>
          </p:nvSpPr>
          <p:spPr>
            <a:xfrm>
              <a:off x="5889889" y="3094601"/>
              <a:ext cx="102475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Basic Stamp BS#1</a:t>
              </a:r>
            </a:p>
            <a:p>
              <a:pPr algn="ctr"/>
              <a:endParaRPr lang="en-SG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14231" y="3082182"/>
              <a:ext cx="1024758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Basic Stamp BS#4</a:t>
              </a:r>
            </a:p>
            <a:p>
              <a:pPr algn="ctr"/>
              <a:endParaRPr lang="en-SG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889889" y="4690353"/>
              <a:ext cx="102475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Basic Stamp BS#2</a:t>
              </a:r>
            </a:p>
            <a:p>
              <a:pPr algn="ctr"/>
              <a:endParaRPr lang="en-SG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514231" y="4702229"/>
              <a:ext cx="102475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Basic Stamp BS#3</a:t>
              </a:r>
            </a:p>
            <a:p>
              <a:pPr algn="ctr"/>
              <a:endParaRPr lang="en-SG" dirty="0"/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5742220" y="4127982"/>
              <a:ext cx="154572" cy="724948"/>
              <a:chOff x="3456887" y="3424125"/>
              <a:chExt cx="154572" cy="724948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 flipH="1">
                <a:off x="3456887" y="4147334"/>
                <a:ext cx="154572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3460877" y="3426950"/>
                <a:ext cx="0" cy="72212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H="1">
                <a:off x="3467397" y="3424125"/>
                <a:ext cx="133587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H="1">
              <a:off x="6899233" y="3222505"/>
              <a:ext cx="614998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330299" y="4190545"/>
              <a:ext cx="0" cy="320143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 flipH="1">
              <a:off x="8533884" y="4135938"/>
              <a:ext cx="154572" cy="724948"/>
              <a:chOff x="3456887" y="3424125"/>
              <a:chExt cx="154572" cy="724948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 flipH="1">
                <a:off x="3456887" y="4147334"/>
                <a:ext cx="154572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V="1">
                <a:off x="3460877" y="3426950"/>
                <a:ext cx="0" cy="72212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>
                <a:off x="3467397" y="3424125"/>
                <a:ext cx="133587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7330299" y="4512888"/>
              <a:ext cx="1471103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8533884" y="5011894"/>
              <a:ext cx="267518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8801402" y="4523398"/>
              <a:ext cx="0" cy="479378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>
              <a:off x="5602809" y="5006877"/>
              <a:ext cx="288248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5599740" y="4422674"/>
              <a:ext cx="1649" cy="568201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5592301" y="4411229"/>
              <a:ext cx="3214010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5910474" y="2641730"/>
              <a:ext cx="0" cy="172015"/>
            </a:xfrm>
            <a:prstGeom prst="straightConnector1">
              <a:avLst/>
            </a:prstGeom>
            <a:ln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8543015" y="3270829"/>
              <a:ext cx="154572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8693597" y="2223159"/>
              <a:ext cx="0" cy="103890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5891057" y="2217101"/>
              <a:ext cx="2806530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8538793" y="3442630"/>
              <a:ext cx="278028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8816821" y="1934623"/>
              <a:ext cx="0" cy="1506625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AutoShape 28"/>
            <p:cNvCxnSpPr/>
            <p:nvPr/>
          </p:nvCxnSpPr>
          <p:spPr bwMode="auto">
            <a:xfrm>
              <a:off x="6581315" y="1626699"/>
              <a:ext cx="0" cy="292844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Straight Connector 107"/>
            <p:cNvCxnSpPr/>
            <p:nvPr/>
          </p:nvCxnSpPr>
          <p:spPr>
            <a:xfrm flipV="1">
              <a:off x="5705529" y="2386950"/>
              <a:ext cx="193738" cy="130473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7486130" y="2223159"/>
              <a:ext cx="13036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 Whisker limit switch</a:t>
              </a:r>
              <a:endParaRPr lang="en-SG" sz="16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678431" y="1864642"/>
              <a:ext cx="1220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L Whisker limit switch</a:t>
              </a:r>
              <a:endParaRPr lang="en-SG" sz="1600" dirty="0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5911142" y="1918740"/>
              <a:ext cx="2910811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911142" y="1918740"/>
              <a:ext cx="0" cy="450656"/>
            </a:xfrm>
            <a:prstGeom prst="line">
              <a:avLst/>
            </a:prstGeom>
            <a:ln>
              <a:solidFill>
                <a:srgbClr val="0000C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6035637" y="1871638"/>
              <a:ext cx="383512" cy="1259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8553871" y="3988613"/>
              <a:ext cx="247531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8801402" y="3988613"/>
              <a:ext cx="0" cy="434061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>
              <a:off x="6899233" y="4180218"/>
              <a:ext cx="431066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6953774" y="2983737"/>
              <a:ext cx="272280" cy="112620"/>
              <a:chOff x="4647421" y="2125188"/>
              <a:chExt cx="468408" cy="193742"/>
            </a:xfrm>
          </p:grpSpPr>
          <p:cxnSp>
            <p:nvCxnSpPr>
              <p:cNvPr id="127" name="AutoShape 25"/>
              <p:cNvCxnSpPr/>
              <p:nvPr/>
            </p:nvCxnSpPr>
            <p:spPr bwMode="auto">
              <a:xfrm>
                <a:off x="4647421" y="2125188"/>
                <a:ext cx="468408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" name="AutoShape 26"/>
              <p:cNvCxnSpPr/>
              <p:nvPr/>
            </p:nvCxnSpPr>
            <p:spPr bwMode="auto">
              <a:xfrm>
                <a:off x="4715204" y="2221628"/>
                <a:ext cx="294399" cy="86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AutoShape 27"/>
              <p:cNvCxnSpPr/>
              <p:nvPr/>
            </p:nvCxnSpPr>
            <p:spPr bwMode="auto">
              <a:xfrm>
                <a:off x="4781974" y="2318930"/>
                <a:ext cx="14467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8" name="Rectangle 117"/>
            <p:cNvSpPr/>
            <p:nvPr/>
          </p:nvSpPr>
          <p:spPr>
            <a:xfrm>
              <a:off x="6715515" y="1872394"/>
              <a:ext cx="383512" cy="1259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V="1">
              <a:off x="7250543" y="2394027"/>
              <a:ext cx="193738" cy="130473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7444281" y="1925817"/>
              <a:ext cx="0" cy="450656"/>
            </a:xfrm>
            <a:prstGeom prst="line">
              <a:avLst/>
            </a:prstGeom>
            <a:ln>
              <a:solidFill>
                <a:srgbClr val="0000C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7444281" y="2622597"/>
              <a:ext cx="0" cy="172015"/>
            </a:xfrm>
            <a:prstGeom prst="straightConnector1">
              <a:avLst/>
            </a:prstGeom>
            <a:ln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906219" y="2813745"/>
              <a:ext cx="1538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7078955" y="2813745"/>
              <a:ext cx="0" cy="172015"/>
            </a:xfrm>
            <a:prstGeom prst="straightConnector1">
              <a:avLst/>
            </a:prstGeom>
            <a:ln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6797526" y="1607325"/>
              <a:ext cx="705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4.7k</a:t>
              </a:r>
              <a:r>
                <a:rPr lang="en-US" sz="1200" dirty="0">
                  <a:sym typeface="Symbol"/>
                </a:rPr>
                <a:t></a:t>
              </a:r>
              <a:endParaRPr lang="en-SG" sz="12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691295" y="1606927"/>
              <a:ext cx="705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4.7k</a:t>
              </a:r>
              <a:r>
                <a:rPr lang="en-US" sz="1200" dirty="0">
                  <a:sym typeface="Symbol"/>
                </a:rPr>
                <a:t></a:t>
              </a:r>
              <a:endParaRPr lang="en-SG" sz="1200" dirty="0"/>
            </a:p>
          </p:txBody>
        </p:sp>
        <p:sp>
          <p:nvSpPr>
            <p:cNvPr id="126" name="Text Box 28"/>
            <p:cNvSpPr txBox="1">
              <a:spLocks/>
            </p:cNvSpPr>
            <p:nvPr/>
          </p:nvSpPr>
          <p:spPr>
            <a:xfrm>
              <a:off x="5967390" y="1454745"/>
              <a:ext cx="743313" cy="40638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5</a:t>
              </a:r>
              <a:r>
                <a:rPr lang="en-US" sz="1200" dirty="0">
                  <a:effectLst/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V</a:t>
              </a:r>
              <a:endParaRPr lang="en-SG" sz="1200" dirty="0"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11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HEXAPOD ROBOT WITH 3 DOF LEGS</a:t>
            </a:r>
            <a:endParaRPr lang="en-SG" dirty="0"/>
          </a:p>
        </p:txBody>
      </p:sp>
      <p:pic>
        <p:nvPicPr>
          <p:cNvPr id="7" name="Hexapod Robo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240" b="12242"/>
          <a:stretch/>
        </p:blipFill>
        <p:spPr>
          <a:xfrm>
            <a:off x="828116" y="1387366"/>
            <a:ext cx="7487781" cy="42409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502" y="6097131"/>
            <a:ext cx="768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Click this image to play video</a:t>
            </a:r>
          </a:p>
        </p:txBody>
      </p:sp>
    </p:spTree>
    <p:extLst>
      <p:ext uri="{BB962C8B-B14F-4D97-AF65-F5344CB8AC3E}">
        <p14:creationId xmlns:p14="http://schemas.microsoft.com/office/powerpoint/2010/main" val="12061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PROGRAMMING</a:t>
            </a:r>
            <a:endParaRPr lang="en-SG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Stamp #4: Reflex Controller</a:t>
            </a:r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2401" y="1123951"/>
            <a:ext cx="8868966" cy="5343524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sz="1800" dirty="0"/>
              <a:t>Obstacle avoidance strategy: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If Right Whisker limit switch activated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Go backward (P0 = P1 = 0) for 3 cycles (BS#2 &amp; BS#3 receive Home pulse 3 times)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Rotate left (P0 = 1, P1 = 0) for 2 cycles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Go forward (P0 = P1 = 1)</a:t>
            </a:r>
          </a:p>
          <a:p>
            <a:pPr lvl="2">
              <a:lnSpc>
                <a:spcPct val="200000"/>
              </a:lnSpc>
            </a:pPr>
            <a:r>
              <a:rPr lang="en-US" sz="1700" dirty="0"/>
              <a:t>If Left Whisker limit switch activated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Go backward (P0 = P1 = 0) for 3 cycles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Rotate right (P0 = 0, P1 = 1) for 2 cycles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Go forward (P0 = P1 = 1)</a:t>
            </a:r>
            <a:endParaRPr lang="en-SG" dirty="0"/>
          </a:p>
          <a:p>
            <a:pPr lvl="3">
              <a:lnSpc>
                <a:spcPct val="200000"/>
              </a:lnSpc>
            </a:pP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2478403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77333" y="6185407"/>
            <a:ext cx="768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Click this image to play animation</a:t>
            </a:r>
          </a:p>
        </p:txBody>
      </p:sp>
      <p:pic>
        <p:nvPicPr>
          <p:cNvPr id="6" name="15S1_MA2012_A3D_Ang(CH7S51HexapodRobot) _V1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026" y="904568"/>
            <a:ext cx="5819939" cy="4849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13062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BLOCK DIAGRAM</a:t>
            </a:r>
            <a:endParaRPr lang="en-SG" dirty="0"/>
          </a:p>
        </p:txBody>
      </p:sp>
      <p:grpSp>
        <p:nvGrpSpPr>
          <p:cNvPr id="178" name="Group 177"/>
          <p:cNvGrpSpPr/>
          <p:nvPr/>
        </p:nvGrpSpPr>
        <p:grpSpPr>
          <a:xfrm>
            <a:off x="407234" y="1248697"/>
            <a:ext cx="8295885" cy="4881064"/>
            <a:chOff x="-65622" y="718143"/>
            <a:chExt cx="9209623" cy="5418683"/>
          </a:xfrm>
        </p:grpSpPr>
        <p:cxnSp>
          <p:nvCxnSpPr>
            <p:cNvPr id="180" name="Straight Connector 179"/>
            <p:cNvCxnSpPr/>
            <p:nvPr/>
          </p:nvCxnSpPr>
          <p:spPr>
            <a:xfrm>
              <a:off x="4667231" y="3247349"/>
              <a:ext cx="76583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7538864" y="1559979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RFH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7538864" y="2312741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RFV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7538863" y="3089284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RMH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538863" y="3879566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RMV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538862" y="4632328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RBH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7538861" y="5408870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RBV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674948" y="1570416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LFH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674946" y="2323178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LFV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74946" y="3099720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LMH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92109" y="3867690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LMV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674945" y="4642764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LBH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1674944" y="5419306"/>
              <a:ext cx="902524" cy="7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LBV Servo</a:t>
              </a:r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8441383" y="1883145"/>
              <a:ext cx="393851" cy="3989087"/>
              <a:chOff x="8310758" y="1883145"/>
              <a:chExt cx="393851" cy="3989087"/>
            </a:xfrm>
          </p:grpSpPr>
          <p:cxnSp>
            <p:nvCxnSpPr>
              <p:cNvPr id="404" name="Straight Connector 403"/>
              <p:cNvCxnSpPr>
                <a:stCxn id="184" idx="3"/>
              </p:cNvCxnSpPr>
              <p:nvPr/>
            </p:nvCxnSpPr>
            <p:spPr>
              <a:xfrm flipV="1">
                <a:off x="8310764" y="1883145"/>
                <a:ext cx="393845" cy="355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/>
              <p:nvPr/>
            </p:nvCxnSpPr>
            <p:spPr>
              <a:xfrm flipV="1">
                <a:off x="8311749" y="2641094"/>
                <a:ext cx="26321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/>
              <p:nvPr/>
            </p:nvCxnSpPr>
            <p:spPr>
              <a:xfrm flipV="1">
                <a:off x="8310761" y="3422885"/>
                <a:ext cx="26321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/>
              <p:nvPr/>
            </p:nvCxnSpPr>
            <p:spPr>
              <a:xfrm flipV="1">
                <a:off x="8310760" y="4213167"/>
                <a:ext cx="26321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/>
              <p:nvPr/>
            </p:nvCxnSpPr>
            <p:spPr>
              <a:xfrm flipV="1">
                <a:off x="8310759" y="4965929"/>
                <a:ext cx="26321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/>
              <p:nvPr/>
            </p:nvCxnSpPr>
            <p:spPr>
              <a:xfrm flipV="1">
                <a:off x="8310758" y="5701272"/>
                <a:ext cx="26321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AutoShape 28"/>
              <p:cNvCxnSpPr/>
              <p:nvPr/>
            </p:nvCxnSpPr>
            <p:spPr bwMode="auto">
              <a:xfrm>
                <a:off x="8591416" y="1893581"/>
                <a:ext cx="0" cy="397865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04" name="Straight Connector 203"/>
            <p:cNvCxnSpPr/>
            <p:nvPr/>
          </p:nvCxnSpPr>
          <p:spPr>
            <a:xfrm flipV="1">
              <a:off x="8442386" y="1665539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8444115" y="2423489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8442379" y="3205280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8442378" y="3995562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8442376" y="4748324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8442374" y="5483667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AutoShape 28"/>
            <p:cNvCxnSpPr/>
            <p:nvPr/>
          </p:nvCxnSpPr>
          <p:spPr bwMode="auto">
            <a:xfrm>
              <a:off x="8911745" y="1377538"/>
              <a:ext cx="0" cy="4110839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6" name="Text Box 28"/>
            <p:cNvSpPr txBox="1">
              <a:spLocks/>
            </p:cNvSpPr>
            <p:nvPr/>
          </p:nvSpPr>
          <p:spPr>
            <a:xfrm>
              <a:off x="8541649" y="1112919"/>
              <a:ext cx="602352" cy="40638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6</a:t>
              </a:r>
              <a:r>
                <a:rPr lang="en-US" sz="1200" dirty="0">
                  <a:effectLst/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V</a:t>
              </a:r>
              <a:endParaRPr lang="en-SG" sz="1200" dirty="0"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endParaRPr>
            </a:p>
          </p:txBody>
        </p:sp>
        <p:grpSp>
          <p:nvGrpSpPr>
            <p:cNvPr id="217" name="Group 216"/>
            <p:cNvGrpSpPr/>
            <p:nvPr/>
          </p:nvGrpSpPr>
          <p:grpSpPr>
            <a:xfrm>
              <a:off x="6379176" y="2013556"/>
              <a:ext cx="1153350" cy="3792831"/>
              <a:chOff x="6336781" y="2013556"/>
              <a:chExt cx="1065120" cy="3792831"/>
            </a:xfrm>
          </p:grpSpPr>
          <p:cxnSp>
            <p:nvCxnSpPr>
              <p:cNvPr id="388" name="Straight Connector 387"/>
              <p:cNvCxnSpPr/>
              <p:nvPr/>
            </p:nvCxnSpPr>
            <p:spPr>
              <a:xfrm rot="10800000" flipV="1">
                <a:off x="7138674" y="5806384"/>
                <a:ext cx="263219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H="1">
                <a:off x="6336781" y="4929684"/>
                <a:ext cx="1064129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rot="10800000" flipV="1">
                <a:off x="7138678" y="4266643"/>
                <a:ext cx="263219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flipH="1">
                <a:off x="7022281" y="3476361"/>
                <a:ext cx="379618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flipH="1">
                <a:off x="6868845" y="2723599"/>
                <a:ext cx="533055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H="1">
                <a:off x="6703281" y="2023881"/>
                <a:ext cx="698620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AutoShape 28"/>
              <p:cNvCxnSpPr/>
              <p:nvPr/>
            </p:nvCxnSpPr>
            <p:spPr bwMode="auto">
              <a:xfrm flipV="1">
                <a:off x="7022281" y="3476361"/>
                <a:ext cx="1" cy="1155966"/>
              </a:xfrm>
              <a:prstGeom prst="straightConnector1">
                <a:avLst/>
              </a:prstGeom>
              <a:noFill/>
              <a:ln w="9525">
                <a:solidFill>
                  <a:srgbClr val="0000CC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5" name="Straight Connector 394"/>
              <p:cNvCxnSpPr/>
              <p:nvPr/>
            </p:nvCxnSpPr>
            <p:spPr>
              <a:xfrm flipV="1">
                <a:off x="7138681" y="5075345"/>
                <a:ext cx="0" cy="731042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H="1">
                <a:off x="6336781" y="5075345"/>
                <a:ext cx="801892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/>
              <p:cNvCxnSpPr/>
              <p:nvPr/>
            </p:nvCxnSpPr>
            <p:spPr>
              <a:xfrm>
                <a:off x="7138681" y="4266643"/>
                <a:ext cx="0" cy="52189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/>
              <p:nvPr/>
            </p:nvCxnSpPr>
            <p:spPr>
              <a:xfrm flipH="1">
                <a:off x="6355239" y="4786730"/>
                <a:ext cx="801892" cy="1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/>
              <p:nvPr/>
            </p:nvCxnSpPr>
            <p:spPr>
              <a:xfrm>
                <a:off x="6336781" y="4644202"/>
                <a:ext cx="685500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6868845" y="2722118"/>
                <a:ext cx="0" cy="179190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/>
              <p:nvPr/>
            </p:nvCxnSpPr>
            <p:spPr>
              <a:xfrm flipH="1">
                <a:off x="6336781" y="4525896"/>
                <a:ext cx="532064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/>
              <p:cNvCxnSpPr/>
              <p:nvPr/>
            </p:nvCxnSpPr>
            <p:spPr>
              <a:xfrm>
                <a:off x="6703281" y="2013556"/>
                <a:ext cx="0" cy="2395631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 flipH="1">
                <a:off x="6336781" y="4409187"/>
                <a:ext cx="342750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AutoShape 28"/>
            <p:cNvCxnSpPr/>
            <p:nvPr/>
          </p:nvCxnSpPr>
          <p:spPr bwMode="auto">
            <a:xfrm>
              <a:off x="4827341" y="3890002"/>
              <a:ext cx="0" cy="19428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Straight Connector 218"/>
            <p:cNvCxnSpPr/>
            <p:nvPr/>
          </p:nvCxnSpPr>
          <p:spPr>
            <a:xfrm>
              <a:off x="4540411" y="5631357"/>
              <a:ext cx="10549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4" name="Group 223"/>
            <p:cNvGrpSpPr/>
            <p:nvPr/>
          </p:nvGrpSpPr>
          <p:grpSpPr>
            <a:xfrm rot="10800000" flipV="1">
              <a:off x="2585795" y="2022331"/>
              <a:ext cx="1149386" cy="3794381"/>
              <a:chOff x="6336781" y="2012006"/>
              <a:chExt cx="1065120" cy="3794381"/>
            </a:xfrm>
          </p:grpSpPr>
          <p:cxnSp>
            <p:nvCxnSpPr>
              <p:cNvPr id="372" name="Straight Connector 371"/>
              <p:cNvCxnSpPr/>
              <p:nvPr/>
            </p:nvCxnSpPr>
            <p:spPr>
              <a:xfrm rot="10800000" flipV="1">
                <a:off x="7138674" y="5806384"/>
                <a:ext cx="263219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flipH="1">
                <a:off x="6336781" y="4929684"/>
                <a:ext cx="1064129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10800000" flipV="1">
                <a:off x="7138678" y="4266643"/>
                <a:ext cx="263219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flipH="1">
                <a:off x="7022281" y="3476361"/>
                <a:ext cx="379618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H="1">
                <a:off x="6868845" y="2723599"/>
                <a:ext cx="533055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flipH="1">
                <a:off x="6703281" y="2012006"/>
                <a:ext cx="698620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AutoShape 28"/>
              <p:cNvCxnSpPr/>
              <p:nvPr/>
            </p:nvCxnSpPr>
            <p:spPr bwMode="auto">
              <a:xfrm flipV="1">
                <a:off x="7022281" y="3476361"/>
                <a:ext cx="1" cy="1155966"/>
              </a:xfrm>
              <a:prstGeom prst="straightConnector1">
                <a:avLst/>
              </a:prstGeom>
              <a:noFill/>
              <a:ln w="9525">
                <a:solidFill>
                  <a:srgbClr val="0000CC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9" name="Straight Connector 378"/>
              <p:cNvCxnSpPr/>
              <p:nvPr/>
            </p:nvCxnSpPr>
            <p:spPr>
              <a:xfrm flipV="1">
                <a:off x="7138681" y="5075345"/>
                <a:ext cx="0" cy="731042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flipH="1">
                <a:off x="6336781" y="5075345"/>
                <a:ext cx="801892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>
                <a:off x="7138681" y="4266643"/>
                <a:ext cx="0" cy="52189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flipH="1">
                <a:off x="6336781" y="4788536"/>
                <a:ext cx="801892" cy="1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6336781" y="4644202"/>
                <a:ext cx="685500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6868845" y="2722118"/>
                <a:ext cx="0" cy="179190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flipH="1">
                <a:off x="6336781" y="4525896"/>
                <a:ext cx="532064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6703281" y="2013556"/>
                <a:ext cx="0" cy="2395631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H="1">
                <a:off x="6356260" y="4419697"/>
                <a:ext cx="342750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7" name="Straight Connector 226"/>
            <p:cNvCxnSpPr/>
            <p:nvPr/>
          </p:nvCxnSpPr>
          <p:spPr>
            <a:xfrm flipV="1">
              <a:off x="1212472" y="1665540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1214201" y="2423490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1212465" y="3205281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1212464" y="3995563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1212462" y="4748325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1212460" y="5483668"/>
              <a:ext cx="462480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AutoShape 28"/>
            <p:cNvCxnSpPr/>
            <p:nvPr/>
          </p:nvCxnSpPr>
          <p:spPr bwMode="auto">
            <a:xfrm>
              <a:off x="1212460" y="1377538"/>
              <a:ext cx="0" cy="4110839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7" name="Text Box 28"/>
            <p:cNvSpPr txBox="1">
              <a:spLocks/>
            </p:cNvSpPr>
            <p:nvPr/>
          </p:nvSpPr>
          <p:spPr>
            <a:xfrm>
              <a:off x="902417" y="1112919"/>
              <a:ext cx="552634" cy="40638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6</a:t>
              </a:r>
              <a:r>
                <a:rPr lang="en-US" sz="1200" dirty="0">
                  <a:effectLst/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V</a:t>
              </a:r>
              <a:endParaRPr lang="en-SG" sz="1200" dirty="0"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endParaRPr>
            </a:p>
          </p:txBody>
        </p:sp>
        <p:grpSp>
          <p:nvGrpSpPr>
            <p:cNvPr id="238" name="Group 237"/>
            <p:cNvGrpSpPr/>
            <p:nvPr/>
          </p:nvGrpSpPr>
          <p:grpSpPr>
            <a:xfrm flipH="1">
              <a:off x="1389668" y="1908229"/>
              <a:ext cx="280658" cy="3989088"/>
              <a:chOff x="8310758" y="1883144"/>
              <a:chExt cx="280658" cy="3989088"/>
            </a:xfrm>
          </p:grpSpPr>
          <p:cxnSp>
            <p:nvCxnSpPr>
              <p:cNvPr id="365" name="Straight Connector 364"/>
              <p:cNvCxnSpPr/>
              <p:nvPr/>
            </p:nvCxnSpPr>
            <p:spPr>
              <a:xfrm flipV="1">
                <a:off x="8310765" y="1883144"/>
                <a:ext cx="26321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 flipV="1">
                <a:off x="8311749" y="2641094"/>
                <a:ext cx="26321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/>
              <p:cNvCxnSpPr/>
              <p:nvPr/>
            </p:nvCxnSpPr>
            <p:spPr>
              <a:xfrm flipV="1">
                <a:off x="8310761" y="3422885"/>
                <a:ext cx="26321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/>
              <p:cNvCxnSpPr/>
              <p:nvPr/>
            </p:nvCxnSpPr>
            <p:spPr>
              <a:xfrm flipV="1">
                <a:off x="8310760" y="4213167"/>
                <a:ext cx="26321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flipV="1">
                <a:off x="8310759" y="4965929"/>
                <a:ext cx="26321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V="1">
                <a:off x="8310758" y="5701272"/>
                <a:ext cx="26321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AutoShape 28"/>
              <p:cNvCxnSpPr/>
              <p:nvPr/>
            </p:nvCxnSpPr>
            <p:spPr bwMode="auto">
              <a:xfrm>
                <a:off x="8591416" y="1893581"/>
                <a:ext cx="0" cy="397865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39" name="Group 238"/>
            <p:cNvGrpSpPr/>
            <p:nvPr/>
          </p:nvGrpSpPr>
          <p:grpSpPr>
            <a:xfrm>
              <a:off x="1224710" y="5914812"/>
              <a:ext cx="324515" cy="150825"/>
              <a:chOff x="1024839" y="5893792"/>
              <a:chExt cx="468408" cy="193742"/>
            </a:xfrm>
          </p:grpSpPr>
          <p:cxnSp>
            <p:nvCxnSpPr>
              <p:cNvPr id="362" name="AutoShape 25"/>
              <p:cNvCxnSpPr/>
              <p:nvPr/>
            </p:nvCxnSpPr>
            <p:spPr bwMode="auto">
              <a:xfrm>
                <a:off x="1024839" y="5893792"/>
                <a:ext cx="468408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3" name="AutoShape 26"/>
              <p:cNvCxnSpPr/>
              <p:nvPr/>
            </p:nvCxnSpPr>
            <p:spPr bwMode="auto">
              <a:xfrm>
                <a:off x="1092622" y="5990232"/>
                <a:ext cx="294399" cy="86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4" name="AutoShape 27"/>
              <p:cNvCxnSpPr/>
              <p:nvPr/>
            </p:nvCxnSpPr>
            <p:spPr bwMode="auto">
              <a:xfrm>
                <a:off x="1159392" y="6087534"/>
                <a:ext cx="14467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0" name="Straight Connector 239"/>
            <p:cNvCxnSpPr/>
            <p:nvPr/>
          </p:nvCxnSpPr>
          <p:spPr>
            <a:xfrm>
              <a:off x="4540411" y="5186825"/>
              <a:ext cx="0" cy="44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5595336" y="5198701"/>
              <a:ext cx="0" cy="423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4540411" y="3884811"/>
              <a:ext cx="10549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4540411" y="3591073"/>
              <a:ext cx="0" cy="2924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5595336" y="3582779"/>
              <a:ext cx="0" cy="2924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4673064" y="4517958"/>
              <a:ext cx="76583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AutoShape 28"/>
            <p:cNvCxnSpPr/>
            <p:nvPr/>
          </p:nvCxnSpPr>
          <p:spPr bwMode="auto">
            <a:xfrm>
              <a:off x="4964906" y="2940696"/>
              <a:ext cx="0" cy="157726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3" name="Text Box 28"/>
            <p:cNvSpPr txBox="1">
              <a:spLocks/>
            </p:cNvSpPr>
            <p:nvPr/>
          </p:nvSpPr>
          <p:spPr>
            <a:xfrm>
              <a:off x="4640594" y="2635837"/>
              <a:ext cx="743313" cy="40638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effectLst/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6V</a:t>
              </a:r>
              <a:endParaRPr lang="en-SG" sz="1200" dirty="0"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3735181" y="2390745"/>
              <a:ext cx="1024758" cy="1332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Basic Stamp BS#1</a:t>
              </a:r>
            </a:p>
            <a:p>
              <a:pPr algn="ctr"/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5359523" y="2378324"/>
              <a:ext cx="1024758" cy="1332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Basic Stamp BS#4</a:t>
              </a:r>
            </a:p>
            <a:p>
              <a:pPr algn="ctr"/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3735181" y="3986495"/>
              <a:ext cx="1024758" cy="1332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Basic Stamp BS#2</a:t>
              </a:r>
            </a:p>
            <a:p>
              <a:pPr algn="ctr"/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5359523" y="3998372"/>
              <a:ext cx="1024758" cy="1332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Basic Stamp BS#3</a:t>
              </a:r>
            </a:p>
            <a:p>
              <a:pPr algn="ctr"/>
              <a:endParaRPr lang="en-S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3587512" y="3424125"/>
              <a:ext cx="154572" cy="724948"/>
              <a:chOff x="3456887" y="3424125"/>
              <a:chExt cx="154572" cy="724948"/>
            </a:xfrm>
          </p:grpSpPr>
          <p:cxnSp>
            <p:nvCxnSpPr>
              <p:cNvPr id="359" name="Straight Connector 358"/>
              <p:cNvCxnSpPr/>
              <p:nvPr/>
            </p:nvCxnSpPr>
            <p:spPr>
              <a:xfrm flipH="1">
                <a:off x="3456887" y="4147334"/>
                <a:ext cx="154572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 flipV="1">
                <a:off x="3460877" y="3426950"/>
                <a:ext cx="0" cy="72212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 flipH="1">
                <a:off x="3467397" y="3424125"/>
                <a:ext cx="133587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9" name="Straight Connector 258"/>
            <p:cNvCxnSpPr/>
            <p:nvPr/>
          </p:nvCxnSpPr>
          <p:spPr>
            <a:xfrm flipH="1">
              <a:off x="4744525" y="2518648"/>
              <a:ext cx="614998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5175591" y="3486688"/>
              <a:ext cx="0" cy="320143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2" name="Group 261"/>
            <p:cNvGrpSpPr/>
            <p:nvPr/>
          </p:nvGrpSpPr>
          <p:grpSpPr>
            <a:xfrm flipH="1">
              <a:off x="6379176" y="3432081"/>
              <a:ext cx="154572" cy="724948"/>
              <a:chOff x="3456887" y="3424125"/>
              <a:chExt cx="154572" cy="724948"/>
            </a:xfrm>
          </p:grpSpPr>
          <p:cxnSp>
            <p:nvCxnSpPr>
              <p:cNvPr id="356" name="Straight Connector 355"/>
              <p:cNvCxnSpPr/>
              <p:nvPr/>
            </p:nvCxnSpPr>
            <p:spPr>
              <a:xfrm flipH="1">
                <a:off x="3456887" y="4147334"/>
                <a:ext cx="154572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 type="triangle" w="med" len="med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/>
              <p:nvPr/>
            </p:nvCxnSpPr>
            <p:spPr>
              <a:xfrm flipV="1">
                <a:off x="3460877" y="3426950"/>
                <a:ext cx="0" cy="722123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 flipH="1">
                <a:off x="3467397" y="3424125"/>
                <a:ext cx="133587" cy="0"/>
              </a:xfrm>
              <a:prstGeom prst="line">
                <a:avLst/>
              </a:prstGeom>
              <a:ln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3" name="Straight Connector 262"/>
            <p:cNvCxnSpPr/>
            <p:nvPr/>
          </p:nvCxnSpPr>
          <p:spPr>
            <a:xfrm>
              <a:off x="5175591" y="3809031"/>
              <a:ext cx="1471103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>
              <a:off x="6379176" y="4308037"/>
              <a:ext cx="267518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6646694" y="3819541"/>
              <a:ext cx="0" cy="479378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H="1">
              <a:off x="3448101" y="4303020"/>
              <a:ext cx="288248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flipV="1">
              <a:off x="3445032" y="3718817"/>
              <a:ext cx="1649" cy="568201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H="1">
              <a:off x="3437593" y="3707372"/>
              <a:ext cx="3214010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>
              <a:off x="3755766" y="1937873"/>
              <a:ext cx="0" cy="172015"/>
            </a:xfrm>
            <a:prstGeom prst="straightConnector1">
              <a:avLst/>
            </a:prstGeom>
            <a:ln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6388307" y="2566972"/>
              <a:ext cx="154572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V="1">
              <a:off x="6538889" y="1519302"/>
              <a:ext cx="0" cy="103890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3736349" y="1513244"/>
              <a:ext cx="2806530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6384085" y="2738773"/>
              <a:ext cx="278028" cy="0"/>
            </a:xfrm>
            <a:prstGeom prst="line">
              <a:avLst/>
            </a:prstGeom>
            <a:ln>
              <a:solidFill>
                <a:srgbClr val="0000CC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6662113" y="1230766"/>
              <a:ext cx="0" cy="1506625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AutoShape 28"/>
            <p:cNvCxnSpPr/>
            <p:nvPr/>
          </p:nvCxnSpPr>
          <p:spPr bwMode="auto">
            <a:xfrm>
              <a:off x="4426607" y="922842"/>
              <a:ext cx="0" cy="292844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Straight Connector 278"/>
            <p:cNvCxnSpPr/>
            <p:nvPr/>
          </p:nvCxnSpPr>
          <p:spPr>
            <a:xfrm flipV="1">
              <a:off x="3550821" y="1683093"/>
              <a:ext cx="193738" cy="130473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TextBox 279"/>
            <p:cNvSpPr txBox="1"/>
            <p:nvPr/>
          </p:nvSpPr>
          <p:spPr>
            <a:xfrm>
              <a:off x="5331422" y="1519302"/>
              <a:ext cx="1303646" cy="64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 Whisker limit switch</a:t>
              </a:r>
              <a:endParaRPr lang="en-SG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2482974" y="1160785"/>
              <a:ext cx="1315611" cy="64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 Whisker limit switch</a:t>
              </a:r>
              <a:endParaRPr lang="en-SG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2" name="Straight Connector 281"/>
            <p:cNvCxnSpPr/>
            <p:nvPr/>
          </p:nvCxnSpPr>
          <p:spPr>
            <a:xfrm>
              <a:off x="3756434" y="1214883"/>
              <a:ext cx="2910811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3756434" y="1214883"/>
              <a:ext cx="0" cy="450656"/>
            </a:xfrm>
            <a:prstGeom prst="line">
              <a:avLst/>
            </a:prstGeom>
            <a:ln>
              <a:solidFill>
                <a:srgbClr val="0000C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Rectangle 283"/>
            <p:cNvSpPr/>
            <p:nvPr/>
          </p:nvSpPr>
          <p:spPr>
            <a:xfrm>
              <a:off x="3880929" y="1167781"/>
              <a:ext cx="383512" cy="1259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5" name="Straight Connector 284"/>
            <p:cNvCxnSpPr/>
            <p:nvPr/>
          </p:nvCxnSpPr>
          <p:spPr>
            <a:xfrm>
              <a:off x="6399163" y="3284756"/>
              <a:ext cx="247531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6646694" y="3284756"/>
              <a:ext cx="0" cy="434061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flipH="1">
              <a:off x="4744525" y="3476361"/>
              <a:ext cx="431066" cy="0"/>
            </a:xfrm>
            <a:prstGeom prst="line">
              <a:avLst/>
            </a:prstGeom>
            <a:ln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oup 287"/>
            <p:cNvGrpSpPr/>
            <p:nvPr/>
          </p:nvGrpSpPr>
          <p:grpSpPr>
            <a:xfrm>
              <a:off x="4799066" y="2279880"/>
              <a:ext cx="272280" cy="112620"/>
              <a:chOff x="4647421" y="2125188"/>
              <a:chExt cx="468408" cy="193742"/>
            </a:xfrm>
          </p:grpSpPr>
          <p:cxnSp>
            <p:nvCxnSpPr>
              <p:cNvPr id="353" name="AutoShape 25"/>
              <p:cNvCxnSpPr/>
              <p:nvPr/>
            </p:nvCxnSpPr>
            <p:spPr bwMode="auto">
              <a:xfrm>
                <a:off x="4647421" y="2125188"/>
                <a:ext cx="468408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4" name="AutoShape 26"/>
              <p:cNvCxnSpPr/>
              <p:nvPr/>
            </p:nvCxnSpPr>
            <p:spPr bwMode="auto">
              <a:xfrm>
                <a:off x="4715204" y="2221628"/>
                <a:ext cx="294399" cy="86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5" name="AutoShape 27"/>
              <p:cNvCxnSpPr/>
              <p:nvPr/>
            </p:nvCxnSpPr>
            <p:spPr bwMode="auto">
              <a:xfrm>
                <a:off x="4781974" y="2318930"/>
                <a:ext cx="14467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89" name="Rectangle 288"/>
            <p:cNvSpPr/>
            <p:nvPr/>
          </p:nvSpPr>
          <p:spPr>
            <a:xfrm>
              <a:off x="4560807" y="1168537"/>
              <a:ext cx="383512" cy="1259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0" name="Straight Connector 289"/>
            <p:cNvCxnSpPr/>
            <p:nvPr/>
          </p:nvCxnSpPr>
          <p:spPr>
            <a:xfrm flipV="1">
              <a:off x="5095835" y="1690170"/>
              <a:ext cx="193738" cy="130473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5289573" y="1221960"/>
              <a:ext cx="0" cy="450656"/>
            </a:xfrm>
            <a:prstGeom prst="line">
              <a:avLst/>
            </a:prstGeom>
            <a:ln>
              <a:solidFill>
                <a:srgbClr val="0000C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/>
            <p:nvPr/>
          </p:nvCxnSpPr>
          <p:spPr>
            <a:xfrm>
              <a:off x="5289573" y="1918740"/>
              <a:ext cx="0" cy="172015"/>
            </a:xfrm>
            <a:prstGeom prst="straightConnector1">
              <a:avLst/>
            </a:prstGeom>
            <a:ln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3751511" y="2109888"/>
              <a:ext cx="1538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/>
            <p:nvPr/>
          </p:nvCxnSpPr>
          <p:spPr>
            <a:xfrm>
              <a:off x="4924247" y="2109888"/>
              <a:ext cx="0" cy="172015"/>
            </a:xfrm>
            <a:prstGeom prst="straightConnector1">
              <a:avLst/>
            </a:prstGeom>
            <a:ln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4642818" y="903468"/>
              <a:ext cx="705544" cy="307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4.7k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  <a:sym typeface="Symbol"/>
                </a:rPr>
                <a:t></a:t>
              </a:r>
              <a:endParaRPr lang="en-SG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3547502" y="903070"/>
              <a:ext cx="705544" cy="307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4.7k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  <a:sym typeface="Symbol"/>
                </a:rPr>
                <a:t></a:t>
              </a:r>
              <a:endParaRPr lang="en-SG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Text Box 28"/>
            <p:cNvSpPr txBox="1">
              <a:spLocks/>
            </p:cNvSpPr>
            <p:nvPr/>
          </p:nvSpPr>
          <p:spPr>
            <a:xfrm>
              <a:off x="3845427" y="718143"/>
              <a:ext cx="743313" cy="40638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5</a:t>
              </a:r>
              <a:r>
                <a:rPr lang="en-US" sz="1200" dirty="0">
                  <a:effectLst/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V</a:t>
              </a:r>
              <a:endParaRPr lang="en-SG" sz="1200" dirty="0"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endParaRPr>
            </a:p>
          </p:txBody>
        </p:sp>
        <p:grpSp>
          <p:nvGrpSpPr>
            <p:cNvPr id="302" name="Group 301"/>
            <p:cNvGrpSpPr/>
            <p:nvPr/>
          </p:nvGrpSpPr>
          <p:grpSpPr>
            <a:xfrm>
              <a:off x="4667231" y="5839734"/>
              <a:ext cx="324515" cy="150825"/>
              <a:chOff x="1024839" y="5893792"/>
              <a:chExt cx="468408" cy="193742"/>
            </a:xfrm>
          </p:grpSpPr>
          <p:cxnSp>
            <p:nvCxnSpPr>
              <p:cNvPr id="350" name="AutoShape 25"/>
              <p:cNvCxnSpPr/>
              <p:nvPr/>
            </p:nvCxnSpPr>
            <p:spPr bwMode="auto">
              <a:xfrm>
                <a:off x="1024839" y="5893792"/>
                <a:ext cx="468408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1" name="AutoShape 26"/>
              <p:cNvCxnSpPr/>
              <p:nvPr/>
            </p:nvCxnSpPr>
            <p:spPr bwMode="auto">
              <a:xfrm>
                <a:off x="1092622" y="5990232"/>
                <a:ext cx="294399" cy="86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2" name="AutoShape 27"/>
              <p:cNvCxnSpPr/>
              <p:nvPr/>
            </p:nvCxnSpPr>
            <p:spPr bwMode="auto">
              <a:xfrm>
                <a:off x="1159392" y="6087534"/>
                <a:ext cx="14467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3" name="Group 302"/>
            <p:cNvGrpSpPr/>
            <p:nvPr/>
          </p:nvGrpSpPr>
          <p:grpSpPr>
            <a:xfrm>
              <a:off x="8578279" y="5886807"/>
              <a:ext cx="324515" cy="150825"/>
              <a:chOff x="1024839" y="5893792"/>
              <a:chExt cx="468408" cy="193742"/>
            </a:xfrm>
          </p:grpSpPr>
          <p:cxnSp>
            <p:nvCxnSpPr>
              <p:cNvPr id="347" name="AutoShape 25"/>
              <p:cNvCxnSpPr/>
              <p:nvPr/>
            </p:nvCxnSpPr>
            <p:spPr bwMode="auto">
              <a:xfrm>
                <a:off x="1024839" y="5893792"/>
                <a:ext cx="468408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8" name="AutoShape 26"/>
              <p:cNvCxnSpPr/>
              <p:nvPr/>
            </p:nvCxnSpPr>
            <p:spPr bwMode="auto">
              <a:xfrm>
                <a:off x="1092622" y="5990232"/>
                <a:ext cx="294399" cy="86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9" name="AutoShape 27"/>
              <p:cNvCxnSpPr/>
              <p:nvPr/>
            </p:nvCxnSpPr>
            <p:spPr bwMode="auto">
              <a:xfrm>
                <a:off x="1159392" y="6087534"/>
                <a:ext cx="14467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04" name="Text Box 212"/>
            <p:cNvSpPr txBox="1">
              <a:spLocks noChangeArrowheads="1"/>
            </p:cNvSpPr>
            <p:nvPr/>
          </p:nvSpPr>
          <p:spPr bwMode="auto">
            <a:xfrm>
              <a:off x="37534" y="2740215"/>
              <a:ext cx="980287" cy="5445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400" dirty="0">
                  <a:effectLst/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5V regulator</a:t>
              </a:r>
              <a:endParaRPr lang="en-SG" sz="1400" dirty="0"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endParaRPr>
            </a:p>
          </p:txBody>
        </p:sp>
        <p:sp>
          <p:nvSpPr>
            <p:cNvPr id="305" name="Text Box 28"/>
            <p:cNvSpPr txBox="1">
              <a:spLocks/>
            </p:cNvSpPr>
            <p:nvPr/>
          </p:nvSpPr>
          <p:spPr>
            <a:xfrm>
              <a:off x="-19484" y="1521959"/>
              <a:ext cx="894605" cy="40638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400" dirty="0"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6</a:t>
              </a:r>
              <a:r>
                <a:rPr lang="en-US" sz="1400" dirty="0">
                  <a:effectLst/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V (battery pack)</a:t>
              </a:r>
              <a:endParaRPr lang="en-SG" sz="1400" dirty="0"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endParaRPr>
            </a:p>
          </p:txBody>
        </p:sp>
        <p:cxnSp>
          <p:nvCxnSpPr>
            <p:cNvPr id="309" name="AutoShape 214"/>
            <p:cNvCxnSpPr>
              <a:cxnSpLocks noChangeShapeType="1"/>
            </p:cNvCxnSpPr>
            <p:nvPr/>
          </p:nvCxnSpPr>
          <p:spPr bwMode="auto">
            <a:xfrm>
              <a:off x="445335" y="2377491"/>
              <a:ext cx="0" cy="37080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AutoShape 215"/>
            <p:cNvCxnSpPr>
              <a:cxnSpLocks noChangeShapeType="1"/>
            </p:cNvCxnSpPr>
            <p:nvPr/>
          </p:nvCxnSpPr>
          <p:spPr bwMode="auto">
            <a:xfrm>
              <a:off x="433075" y="3772042"/>
              <a:ext cx="0" cy="461751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" name="AutoShape 217"/>
            <p:cNvCxnSpPr>
              <a:cxnSpLocks noChangeShapeType="1"/>
            </p:cNvCxnSpPr>
            <p:nvPr/>
          </p:nvCxnSpPr>
          <p:spPr bwMode="auto">
            <a:xfrm>
              <a:off x="432440" y="3305725"/>
              <a:ext cx="0" cy="19619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5" name="AutoShape 218"/>
            <p:cNvCxnSpPr>
              <a:cxnSpLocks noChangeShapeType="1"/>
            </p:cNvCxnSpPr>
            <p:nvPr/>
          </p:nvCxnSpPr>
          <p:spPr bwMode="auto">
            <a:xfrm>
              <a:off x="432440" y="3509744"/>
              <a:ext cx="196778" cy="22667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" name="AutoShape 219"/>
            <p:cNvCxnSpPr>
              <a:cxnSpLocks noChangeShapeType="1"/>
            </p:cNvCxnSpPr>
            <p:nvPr/>
          </p:nvCxnSpPr>
          <p:spPr bwMode="auto">
            <a:xfrm>
              <a:off x="432440" y="4002917"/>
              <a:ext cx="27929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4" name="AutoShape 220"/>
            <p:cNvCxnSpPr>
              <a:cxnSpLocks noChangeShapeType="1"/>
            </p:cNvCxnSpPr>
            <p:nvPr/>
          </p:nvCxnSpPr>
          <p:spPr bwMode="auto">
            <a:xfrm>
              <a:off x="711738" y="4002917"/>
              <a:ext cx="0" cy="18944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6" name="Text Box 221"/>
            <p:cNvSpPr txBox="1">
              <a:spLocks noChangeArrowheads="1"/>
            </p:cNvSpPr>
            <p:nvPr/>
          </p:nvSpPr>
          <p:spPr bwMode="auto">
            <a:xfrm>
              <a:off x="57878" y="4569281"/>
              <a:ext cx="972152" cy="8087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400" dirty="0">
                  <a:effectLst/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Power Indicator LED </a:t>
              </a:r>
              <a:endParaRPr lang="en-SG" sz="1400" dirty="0"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endParaRPr>
            </a:p>
          </p:txBody>
        </p:sp>
        <p:sp>
          <p:nvSpPr>
            <p:cNvPr id="337" name="Text Box 28"/>
            <p:cNvSpPr txBox="1">
              <a:spLocks/>
            </p:cNvSpPr>
            <p:nvPr/>
          </p:nvSpPr>
          <p:spPr>
            <a:xfrm>
              <a:off x="49288" y="4182036"/>
              <a:ext cx="579930" cy="40638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400" dirty="0"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5</a:t>
              </a:r>
              <a:r>
                <a:rPr lang="en-US" sz="1400" dirty="0">
                  <a:effectLst/>
                  <a:latin typeface="Arial" panose="020B0604020202020204" pitchFamily="34" charset="0"/>
                  <a:ea typeface="Calibri"/>
                  <a:cs typeface="Arial" panose="020B0604020202020204" pitchFamily="34" charset="0"/>
                </a:rPr>
                <a:t>V</a:t>
              </a:r>
              <a:endParaRPr lang="en-SG" sz="1400" dirty="0"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</a:endParaRPr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550606" y="5914476"/>
              <a:ext cx="324515" cy="150825"/>
              <a:chOff x="1024839" y="5893792"/>
              <a:chExt cx="468408" cy="193742"/>
            </a:xfrm>
          </p:grpSpPr>
          <p:cxnSp>
            <p:nvCxnSpPr>
              <p:cNvPr id="344" name="AutoShape 25"/>
              <p:cNvCxnSpPr/>
              <p:nvPr/>
            </p:nvCxnSpPr>
            <p:spPr bwMode="auto">
              <a:xfrm>
                <a:off x="1024839" y="5893792"/>
                <a:ext cx="468408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5" name="AutoShape 26"/>
              <p:cNvCxnSpPr/>
              <p:nvPr/>
            </p:nvCxnSpPr>
            <p:spPr bwMode="auto">
              <a:xfrm>
                <a:off x="1092622" y="5990232"/>
                <a:ext cx="294399" cy="86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6" name="AutoShape 27"/>
              <p:cNvCxnSpPr/>
              <p:nvPr/>
            </p:nvCxnSpPr>
            <p:spPr bwMode="auto">
              <a:xfrm>
                <a:off x="1159392" y="6087534"/>
                <a:ext cx="14467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39" name="TextBox 338"/>
            <p:cNvSpPr txBox="1"/>
            <p:nvPr/>
          </p:nvSpPr>
          <p:spPr>
            <a:xfrm>
              <a:off x="-65622" y="3371244"/>
              <a:ext cx="705544" cy="512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ON /OFF</a:t>
              </a:r>
              <a:endParaRPr lang="en-SG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982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707"/>
            <a:ext cx="9144000" cy="658937"/>
          </a:xfrm>
        </p:spPr>
        <p:txBody>
          <a:bodyPr/>
          <a:lstStyle/>
          <a:p>
            <a:r>
              <a:rPr lang="en-US" sz="1800" dirty="0"/>
              <a:t>REDESIGN THE CONTROL ARCHITECTURE WITH ARDUINO UNO MCU</a:t>
            </a:r>
            <a:endParaRPr lang="en-SG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694707" y="1353789"/>
            <a:ext cx="7740284" cy="4567539"/>
            <a:chOff x="694707" y="1353789"/>
            <a:chExt cx="7740284" cy="4567539"/>
          </a:xfrm>
        </p:grpSpPr>
        <p:sp>
          <p:nvSpPr>
            <p:cNvPr id="4" name="Freeform 3"/>
            <p:cNvSpPr/>
            <p:nvPr/>
          </p:nvSpPr>
          <p:spPr>
            <a:xfrm>
              <a:off x="3531848" y="1353789"/>
              <a:ext cx="4903143" cy="4567539"/>
            </a:xfrm>
            <a:custGeom>
              <a:avLst/>
              <a:gdLst>
                <a:gd name="connsiteX0" fmla="*/ 0 w 4903143"/>
                <a:gd name="connsiteY0" fmla="*/ 456754 h 4567539"/>
                <a:gd name="connsiteX1" fmla="*/ 456754 w 4903143"/>
                <a:gd name="connsiteY1" fmla="*/ 0 h 4567539"/>
                <a:gd name="connsiteX2" fmla="*/ 4446389 w 4903143"/>
                <a:gd name="connsiteY2" fmla="*/ 0 h 4567539"/>
                <a:gd name="connsiteX3" fmla="*/ 4903143 w 4903143"/>
                <a:gd name="connsiteY3" fmla="*/ 456754 h 4567539"/>
                <a:gd name="connsiteX4" fmla="*/ 4903143 w 4903143"/>
                <a:gd name="connsiteY4" fmla="*/ 4110785 h 4567539"/>
                <a:gd name="connsiteX5" fmla="*/ 4446389 w 4903143"/>
                <a:gd name="connsiteY5" fmla="*/ 4567539 h 4567539"/>
                <a:gd name="connsiteX6" fmla="*/ 456754 w 4903143"/>
                <a:gd name="connsiteY6" fmla="*/ 4567539 h 4567539"/>
                <a:gd name="connsiteX7" fmla="*/ 0 w 4903143"/>
                <a:gd name="connsiteY7" fmla="*/ 4110785 h 4567539"/>
                <a:gd name="connsiteX8" fmla="*/ 0 w 4903143"/>
                <a:gd name="connsiteY8" fmla="*/ 456754 h 456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143" h="4567539">
                  <a:moveTo>
                    <a:pt x="0" y="456754"/>
                  </a:moveTo>
                  <a:cubicBezTo>
                    <a:pt x="0" y="204496"/>
                    <a:pt x="204496" y="0"/>
                    <a:pt x="456754" y="0"/>
                  </a:cubicBezTo>
                  <a:lnTo>
                    <a:pt x="4446389" y="0"/>
                  </a:lnTo>
                  <a:cubicBezTo>
                    <a:pt x="4698647" y="0"/>
                    <a:pt x="4903143" y="204496"/>
                    <a:pt x="4903143" y="456754"/>
                  </a:cubicBezTo>
                  <a:lnTo>
                    <a:pt x="4903143" y="4110785"/>
                  </a:lnTo>
                  <a:cubicBezTo>
                    <a:pt x="4903143" y="4363043"/>
                    <a:pt x="4698647" y="4567539"/>
                    <a:pt x="4446389" y="4567539"/>
                  </a:cubicBezTo>
                  <a:lnTo>
                    <a:pt x="456754" y="4567539"/>
                  </a:lnTo>
                  <a:cubicBezTo>
                    <a:pt x="204496" y="4567539"/>
                    <a:pt x="0" y="4363043"/>
                    <a:pt x="0" y="4110785"/>
                  </a:cubicBezTo>
                  <a:lnTo>
                    <a:pt x="0" y="45675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42180" tIns="91440" rIns="91439" bIns="91440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kern="1200" dirty="0"/>
            </a:p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/>
                <a:t>How many pieces of Arduino UNO MCU would be needed for this application?</a:t>
              </a:r>
              <a:endParaRPr lang="en-SG" sz="2400" kern="1200" dirty="0"/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/>
                <a:t>1</a:t>
              </a:r>
              <a:endParaRPr lang="en-SG" sz="2400" kern="1200" dirty="0"/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/>
                <a:t>2</a:t>
              </a:r>
              <a:endParaRPr lang="en-SG" sz="2400" kern="1200" dirty="0"/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/>
                <a:t>3</a:t>
              </a:r>
              <a:endParaRPr lang="en-SG" sz="2400" kern="1200" dirty="0"/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/>
                <a:t>4</a:t>
              </a:r>
              <a:endParaRPr lang="en-SG" sz="2400" kern="12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94707" y="1728626"/>
              <a:ext cx="3778108" cy="3650453"/>
            </a:xfrm>
            <a:prstGeom prst="roundRect">
              <a:avLst>
                <a:gd name="adj" fmla="val 10000"/>
              </a:avLst>
            </a:prstGeom>
            <a:blipFill rotWithShape="1">
              <a:blip r:embed="rId2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984602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FUNCTIONAL BLOCK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5" y="1211536"/>
            <a:ext cx="8003970" cy="45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64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PROGRAMMING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8" y="1163781"/>
            <a:ext cx="8172603" cy="45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44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HEXAPOD ROBOT WITH 2 DOF LEGS</a:t>
            </a:r>
            <a:br>
              <a:rPr lang="en-US" dirty="0"/>
            </a:br>
            <a:endParaRPr lang="en-SG" dirty="0"/>
          </a:p>
        </p:txBody>
      </p:sp>
      <p:pic>
        <p:nvPicPr>
          <p:cNvPr id="9" name="Beetle Robo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700" b="12486"/>
          <a:stretch/>
        </p:blipFill>
        <p:spPr>
          <a:xfrm>
            <a:off x="855115" y="1275954"/>
            <a:ext cx="7433770" cy="41714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502" y="6097131"/>
            <a:ext cx="768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Click this image to play video</a:t>
            </a:r>
          </a:p>
        </p:txBody>
      </p:sp>
    </p:spTree>
    <p:extLst>
      <p:ext uri="{BB962C8B-B14F-4D97-AF65-F5344CB8AC3E}">
        <p14:creationId xmlns:p14="http://schemas.microsoft.com/office/powerpoint/2010/main" val="354682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MECHATRONICS SYSTEMS DESIGN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790575"/>
            <a:ext cx="8229600" cy="4530725"/>
          </a:xfrm>
          <a:prstGeom prst="rect">
            <a:avLst/>
          </a:prstGeom>
        </p:spPr>
        <p:txBody>
          <a:bodyPr/>
          <a:lstStyle>
            <a:lvl1pPr marL="255955" indent="-255955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55952" indent="-213097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55955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198810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541666" indent="-170240" algn="l" defTabSz="6845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1885668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366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17" indent="-171426" algn="l" defTabSz="6856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Understand the task, define the problem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Sketch a functional block diagram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Decide &amp; select mechatronics components (type, number, communication protocol, etc.) : </a:t>
            </a:r>
          </a:p>
          <a:p>
            <a:pPr marL="841375" lvl="1" indent="-514350">
              <a:lnSpc>
                <a:spcPct val="150000"/>
              </a:lnSpc>
            </a:pPr>
            <a:r>
              <a:rPr lang="en-US" sz="1700" dirty="0"/>
              <a:t>Digital control architecture</a:t>
            </a:r>
          </a:p>
          <a:p>
            <a:pPr marL="841375" lvl="1" indent="-514350">
              <a:lnSpc>
                <a:spcPct val="150000"/>
              </a:lnSpc>
            </a:pPr>
            <a:r>
              <a:rPr lang="en-US" sz="1700" dirty="0"/>
              <a:t>Sensors &amp; input interfacing</a:t>
            </a:r>
          </a:p>
          <a:p>
            <a:pPr marL="841375" lvl="1" indent="-514350">
              <a:lnSpc>
                <a:spcPct val="150000"/>
              </a:lnSpc>
            </a:pPr>
            <a:r>
              <a:rPr lang="en-US" sz="1700" dirty="0"/>
              <a:t>Actuators &amp; output interfacing</a:t>
            </a:r>
          </a:p>
          <a:p>
            <a:pPr marL="841375" lvl="1" indent="-514350">
              <a:lnSpc>
                <a:spcPct val="150000"/>
              </a:lnSpc>
            </a:pPr>
            <a:r>
              <a:rPr lang="en-US" sz="1700" dirty="0"/>
              <a:t>Display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Construct hardware prototype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Programme</a:t>
            </a:r>
            <a:r>
              <a:rPr lang="en-US" sz="1800" dirty="0"/>
              <a:t> software / firmware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2651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HEXAPOD ROBOT WITH 3 DOF LEGS</a:t>
            </a:r>
            <a:endParaRPr lang="en-SG" dirty="0"/>
          </a:p>
        </p:txBody>
      </p:sp>
      <p:pic>
        <p:nvPicPr>
          <p:cNvPr id="6" name="07a-autonomous object pickup and drop-off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53" t="3276" r="2414"/>
          <a:stretch/>
        </p:blipFill>
        <p:spPr>
          <a:xfrm>
            <a:off x="1277007" y="1195306"/>
            <a:ext cx="6558456" cy="4422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502" y="6097131"/>
            <a:ext cx="768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Click this image to play video</a:t>
            </a:r>
          </a:p>
        </p:txBody>
      </p:sp>
    </p:spTree>
    <p:extLst>
      <p:ext uri="{BB962C8B-B14F-4D97-AF65-F5344CB8AC3E}">
        <p14:creationId xmlns:p14="http://schemas.microsoft.com/office/powerpoint/2010/main" val="16501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HEXAPOD ROBOT WITH 2 DOF LEGS</a:t>
            </a:r>
            <a:br>
              <a:rPr lang="en-US" dirty="0"/>
            </a:br>
            <a:endParaRPr lang="en-SG" dirty="0"/>
          </a:p>
        </p:txBody>
      </p:sp>
      <p:pic>
        <p:nvPicPr>
          <p:cNvPr id="9" name="Beetle Robo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700" b="12486"/>
          <a:stretch/>
        </p:blipFill>
        <p:spPr>
          <a:xfrm>
            <a:off x="851167" y="1315290"/>
            <a:ext cx="7433770" cy="41714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502" y="6097131"/>
            <a:ext cx="768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Click this image to play video</a:t>
            </a:r>
          </a:p>
        </p:txBody>
      </p:sp>
    </p:spTree>
    <p:extLst>
      <p:ext uri="{BB962C8B-B14F-4D97-AF65-F5344CB8AC3E}">
        <p14:creationId xmlns:p14="http://schemas.microsoft.com/office/powerpoint/2010/main" val="280323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does a beetle walk with 6 legs?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32502" y="6097131"/>
            <a:ext cx="768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Click this image to play video</a:t>
            </a:r>
          </a:p>
        </p:txBody>
      </p:sp>
      <p:pic>
        <p:nvPicPr>
          <p:cNvPr id="3" name="Beetle Slow_x2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69" y="1443185"/>
            <a:ext cx="7284567" cy="40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6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Tripod Gait</a:t>
            </a:r>
          </a:p>
          <a:p>
            <a:endParaRPr lang="en-SG" dirty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02983" y="1904673"/>
            <a:ext cx="6383105" cy="3626068"/>
            <a:chOff x="1312533" y="2333298"/>
            <a:chExt cx="6383105" cy="3626068"/>
          </a:xfrm>
        </p:grpSpPr>
        <p:pic>
          <p:nvPicPr>
            <p:cNvPr id="16" name="Picture 2" descr="http://ars.els-cdn.com/content/image/1-s2.0-S0168169908000136-gr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960" y="2333298"/>
              <a:ext cx="6075678" cy="362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312533" y="3484174"/>
              <a:ext cx="6463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>
              <a:spAutoFit/>
            </a:bodyPr>
            <a:lstStyle/>
            <a:p>
              <a:pPr algn="r"/>
              <a:r>
                <a:rPr lang="en-US" dirty="0"/>
                <a:t>LB</a:t>
              </a:r>
              <a:endParaRPr lang="en-SG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93736" y="3484174"/>
              <a:ext cx="6463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tlCol="0">
              <a:spAutoFit/>
            </a:bodyPr>
            <a:lstStyle/>
            <a:p>
              <a:r>
                <a:rPr lang="en-US" dirty="0"/>
                <a:t>RB</a:t>
              </a:r>
              <a:endParaRPr lang="en-SG" dirty="0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79807"/>
            <a:ext cx="9144000" cy="515838"/>
          </a:xfrm>
        </p:spPr>
        <p:txBody>
          <a:bodyPr/>
          <a:lstStyle/>
          <a:p>
            <a:r>
              <a:rPr lang="en-US" sz="2100" dirty="0"/>
              <a:t>STEP 1: UNDERSTAND THE TASK, DEFINE THE PROBLEM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1065380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67362</TotalTime>
  <Words>2094</Words>
  <Application>Microsoft Office PowerPoint</Application>
  <PresentationFormat>On-screen Show (4:3)</PresentationFormat>
  <Paragraphs>598</Paragraphs>
  <Slides>57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Symbol</vt:lpstr>
      <vt:lpstr>Times New Roman</vt:lpstr>
      <vt:lpstr>Verdana</vt:lpstr>
      <vt:lpstr>Verdana</vt:lpstr>
      <vt:lpstr>Verdana</vt:lpstr>
      <vt:lpstr>Office Theme</vt:lpstr>
      <vt:lpstr>PowerPoint Presentation</vt:lpstr>
      <vt:lpstr>MECHATRONICS SYSTEM COMPONENTS</vt:lpstr>
      <vt:lpstr>MECHATRONICS SYSTEMS DESIGN</vt:lpstr>
      <vt:lpstr>EXAMPLE: SIX-LEGGED WALKING ROBOTS</vt:lpstr>
      <vt:lpstr>HEXAPOD ROBOT WITH 3 DOF LEGS</vt:lpstr>
      <vt:lpstr>INTELLIGENT HEXAPOD ROBOT WITH 3 DOF LEGS</vt:lpstr>
      <vt:lpstr>HEXAPOD ROBOT WITH 2 DOF LEGS 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1: UNDERSTAND THE TASK, DEFINE THE PROBLEM</vt:lpstr>
      <vt:lpstr>STEP 2: SKETCH A FUNCTIONAL BLOCK DIAGRAM</vt:lpstr>
      <vt:lpstr>STEP 3: DECIDE &amp; SELECT MECHATRONICS COMPONENTS</vt:lpstr>
      <vt:lpstr>STEP 3: DECIDE &amp; SELECT MECHATRONICS COMPONENTS</vt:lpstr>
      <vt:lpstr>STEP 3: DECIDE &amp; SELECT MECHATRONICS COMPONENTS</vt:lpstr>
      <vt:lpstr>STEP 3: DECIDE &amp; SELECT MECHATRONICS COMPONENTS</vt:lpstr>
      <vt:lpstr>STEP 3: DECIDE &amp; SELECT MECHATRONICS COMPONENTS</vt:lpstr>
      <vt:lpstr>STEP 4: CONSTRUCT HARDWARE PROTOTYPE</vt:lpstr>
      <vt:lpstr>STEP 4: CONSTRUCT HARDWARE PROTOTYPE</vt:lpstr>
      <vt:lpstr>STEP 5: PROGRAMMING</vt:lpstr>
      <vt:lpstr>STEP 5: PROGRAMMING</vt:lpstr>
      <vt:lpstr>STEP 5: PROGRAMMING</vt:lpstr>
      <vt:lpstr>STEP 5: PROGRAMMING</vt:lpstr>
      <vt:lpstr>STEP 5: PROGRAMMING</vt:lpstr>
      <vt:lpstr>TRIPOD GAIT</vt:lpstr>
      <vt:lpstr>STEP 5: PROGRAMMING</vt:lpstr>
      <vt:lpstr>STEP 5: PROGRAMMING</vt:lpstr>
      <vt:lpstr>STEP 5: PROGRAMMING</vt:lpstr>
      <vt:lpstr>STEP 5: PROGRAMMING</vt:lpstr>
      <vt:lpstr>OBSTACLE AVOIDANCE</vt:lpstr>
      <vt:lpstr>A COMPLETE BLOCK DIAGRAM</vt:lpstr>
      <vt:lpstr>REDESIGN THE CONTROL ARCHITECTURE WITH ARDUINO UNO MCU</vt:lpstr>
      <vt:lpstr>FUNCTIONAL BLOCK DIAGRAM</vt:lpstr>
      <vt:lpstr>PROGRAMMING</vt:lpstr>
      <vt:lpstr>HEXAPOD ROBOT WITH 2 DOF LEGS </vt:lpstr>
      <vt:lpstr>SUMMARY: MECHATRONICS SYSTEMS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M466 Mechanism Design Part II – Analytical Synthesis</dc:title>
  <dc:creator>Wei Tech Ang</dc:creator>
  <cp:lastModifiedBy>Ang Wei Tech (Assoc Prof)</cp:lastModifiedBy>
  <cp:revision>397</cp:revision>
  <dcterms:created xsi:type="dcterms:W3CDTF">2005-01-13T07:41:16Z</dcterms:created>
  <dcterms:modified xsi:type="dcterms:W3CDTF">2021-01-09T09:29:06Z</dcterms:modified>
</cp:coreProperties>
</file>